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2" r:id="rId3"/>
    <p:sldId id="258" r:id="rId4"/>
    <p:sldId id="261" r:id="rId5"/>
    <p:sldId id="257" r:id="rId6"/>
    <p:sldId id="260" r:id="rId7"/>
    <p:sldId id="262" r:id="rId8"/>
    <p:sldId id="271" r:id="rId9"/>
    <p:sldId id="263" r:id="rId10"/>
    <p:sldId id="267" r:id="rId11"/>
    <p:sldId id="269" r:id="rId12"/>
    <p:sldId id="272" r:id="rId13"/>
    <p:sldId id="276" r:id="rId14"/>
    <p:sldId id="281" r:id="rId15"/>
    <p:sldId id="278" r:id="rId16"/>
    <p:sldId id="279" r:id="rId17"/>
    <p:sldId id="280" r:id="rId18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15" autoAdjust="0"/>
    <p:restoredTop sz="94660"/>
  </p:normalViewPr>
  <p:slideViewPr>
    <p:cSldViewPr>
      <p:cViewPr varScale="1">
        <p:scale>
          <a:sx n="75" d="100"/>
          <a:sy n="75" d="100"/>
        </p:scale>
        <p:origin x="133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598AC-F1E7-47A6-AF6E-707BDA4EE860}" type="datetimeFigureOut">
              <a:rPr lang="es-CL" smtClean="0"/>
              <a:t>06-04-2020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ED68-F127-4CEF-A26D-D3A60FDD99E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03649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598AC-F1E7-47A6-AF6E-707BDA4EE860}" type="datetimeFigureOut">
              <a:rPr lang="es-CL" smtClean="0"/>
              <a:t>06-04-2020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ED68-F127-4CEF-A26D-D3A60FDD99E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66941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598AC-F1E7-47A6-AF6E-707BDA4EE860}" type="datetimeFigureOut">
              <a:rPr lang="es-CL" smtClean="0"/>
              <a:t>06-04-2020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ED68-F127-4CEF-A26D-D3A60FDD99E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71419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598AC-F1E7-47A6-AF6E-707BDA4EE860}" type="datetimeFigureOut">
              <a:rPr lang="es-CL" smtClean="0"/>
              <a:t>06-04-2020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ED68-F127-4CEF-A26D-D3A60FDD99E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85046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598AC-F1E7-47A6-AF6E-707BDA4EE860}" type="datetimeFigureOut">
              <a:rPr lang="es-CL" smtClean="0"/>
              <a:t>06-04-2020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ED68-F127-4CEF-A26D-D3A60FDD99E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15868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598AC-F1E7-47A6-AF6E-707BDA4EE860}" type="datetimeFigureOut">
              <a:rPr lang="es-CL" smtClean="0"/>
              <a:t>06-04-2020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ED68-F127-4CEF-A26D-D3A60FDD99E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57372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598AC-F1E7-47A6-AF6E-707BDA4EE860}" type="datetimeFigureOut">
              <a:rPr lang="es-CL" smtClean="0"/>
              <a:t>06-04-2020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ED68-F127-4CEF-A26D-D3A60FDD99E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02334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598AC-F1E7-47A6-AF6E-707BDA4EE860}" type="datetimeFigureOut">
              <a:rPr lang="es-CL" smtClean="0"/>
              <a:t>06-04-2020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ED68-F127-4CEF-A26D-D3A60FDD99E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55848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598AC-F1E7-47A6-AF6E-707BDA4EE860}" type="datetimeFigureOut">
              <a:rPr lang="es-CL" smtClean="0"/>
              <a:t>06-04-2020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ED68-F127-4CEF-A26D-D3A60FDD99E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88982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598AC-F1E7-47A6-AF6E-707BDA4EE860}" type="datetimeFigureOut">
              <a:rPr lang="es-CL" smtClean="0"/>
              <a:t>06-04-2020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ED68-F127-4CEF-A26D-D3A60FDD99E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8734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598AC-F1E7-47A6-AF6E-707BDA4EE860}" type="datetimeFigureOut">
              <a:rPr lang="es-CL" smtClean="0"/>
              <a:t>06-04-2020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ED68-F127-4CEF-A26D-D3A60FDD99E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16780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598AC-F1E7-47A6-AF6E-707BDA4EE860}" type="datetimeFigureOut">
              <a:rPr lang="es-CL" smtClean="0"/>
              <a:t>06-04-2020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2ED68-F127-4CEF-A26D-D3A60FDD99E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07411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google.com/search?hl=es-419&amp;sxsrf=ALeKk00jUAbF3k1EqxQAXv13-gjSdfw1tQ:1585584159852&amp;q=Los+Arlequines&amp;stick=H4sIAAAAAAAAAONgVuLSz9U3SCvLSKkwXMTK55NfrOBYlJNaWJqZl1oMAHeVScQfAAAA&amp;sa=X&amp;ved=2ahUKEwjf2O-kycLoAhU4IbkGHQgqBsAQMTAAegQIDBAF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27584" y="260648"/>
            <a:ext cx="7772400" cy="2232248"/>
          </a:xfrm>
        </p:spPr>
        <p:txBody>
          <a:bodyPr>
            <a:noAutofit/>
          </a:bodyPr>
          <a:lstStyle/>
          <a:p>
            <a:r>
              <a:rPr lang="es-CL" sz="6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La música en los niños y niñas </a:t>
            </a:r>
            <a:endParaRPr lang="es-CL" sz="6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2052" name="Picture 4" descr="Resultado de imagen para la musica infantil su importancia jardin de niñ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95" y="2121985"/>
            <a:ext cx="8114599" cy="47177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54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2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83130" y="4653136"/>
            <a:ext cx="8229600" cy="1143000"/>
          </a:xfrm>
        </p:spPr>
        <p:txBody>
          <a:bodyPr>
            <a:normAutofit/>
          </a:bodyPr>
          <a:lstStyle/>
          <a:p>
            <a:r>
              <a:rPr lang="es-CL" dirty="0" smtClean="0"/>
              <a:t> </a:t>
            </a:r>
            <a:endParaRPr lang="es-CL" dirty="0"/>
          </a:p>
        </p:txBody>
      </p:sp>
      <p:sp>
        <p:nvSpPr>
          <p:cNvPr id="4" name="3 Rectángulo redondeado"/>
          <p:cNvSpPr/>
          <p:nvPr/>
        </p:nvSpPr>
        <p:spPr>
          <a:xfrm>
            <a:off x="1115616" y="188640"/>
            <a:ext cx="6768752" cy="10801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800" dirty="0" smtClean="0">
                <a:solidFill>
                  <a:srgbClr val="C0504D">
                    <a:lumMod val="50000"/>
                  </a:srgbClr>
                </a:solidFill>
                <a:latin typeface="Cooper Black" pitchFamily="18" charset="0"/>
              </a:rPr>
              <a:t>DIDÁCTICAS </a:t>
            </a:r>
            <a:endParaRPr lang="es-CL" sz="2800" dirty="0">
              <a:solidFill>
                <a:srgbClr val="C0504D">
                  <a:lumMod val="50000"/>
                </a:srgbClr>
              </a:solidFill>
              <a:latin typeface="Cooper Black" pitchFamily="18" charset="0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6037546" y="2564904"/>
            <a:ext cx="3138814" cy="20882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dirty="0">
                <a:solidFill>
                  <a:prstClr val="black"/>
                </a:solidFill>
                <a:latin typeface="Cooper Black" pitchFamily="18" charset="0"/>
              </a:rPr>
              <a:t>En ellas el niño aprende algo, desde las partes del cuerpo a lecciones morales</a:t>
            </a:r>
            <a:endParaRPr lang="es-CL" sz="2400" dirty="0" smtClean="0">
              <a:solidFill>
                <a:prstClr val="black"/>
              </a:solidFill>
              <a:latin typeface="Cooper Black" pitchFamily="18" charset="0"/>
            </a:endParaRPr>
          </a:p>
        </p:txBody>
      </p:sp>
      <p:cxnSp>
        <p:nvCxnSpPr>
          <p:cNvPr id="15" name="14 Conector angular"/>
          <p:cNvCxnSpPr>
            <a:stCxn id="4" idx="3"/>
            <a:endCxn id="6" idx="0"/>
          </p:cNvCxnSpPr>
          <p:nvPr/>
        </p:nvCxnSpPr>
        <p:spPr>
          <a:xfrm flipH="1">
            <a:off x="7606953" y="728700"/>
            <a:ext cx="277415" cy="1836204"/>
          </a:xfrm>
          <a:prstGeom prst="bentConnector4">
            <a:avLst>
              <a:gd name="adj1" fmla="val -82404"/>
              <a:gd name="adj2" fmla="val 64706"/>
            </a:avLst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15 Rectángulo redondeado"/>
          <p:cNvSpPr/>
          <p:nvPr/>
        </p:nvSpPr>
        <p:spPr>
          <a:xfrm>
            <a:off x="107505" y="5229200"/>
            <a:ext cx="4680519" cy="144016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dirty="0" smtClean="0">
                <a:solidFill>
                  <a:prstClr val="black"/>
                </a:solidFill>
                <a:latin typeface="Cooper Black" pitchFamily="18" charset="0"/>
              </a:rPr>
              <a:t>En mi cara redondita</a:t>
            </a:r>
          </a:p>
          <a:p>
            <a:pPr algn="ctr"/>
            <a:r>
              <a:rPr lang="es-CL" sz="2400" dirty="0" smtClean="0">
                <a:solidFill>
                  <a:prstClr val="black"/>
                </a:solidFill>
                <a:latin typeface="Cooper Black" pitchFamily="18" charset="0"/>
              </a:rPr>
              <a:t>Elefantes.</a:t>
            </a:r>
          </a:p>
        </p:txBody>
      </p:sp>
      <p:cxnSp>
        <p:nvCxnSpPr>
          <p:cNvPr id="17" name="16 Conector angular"/>
          <p:cNvCxnSpPr>
            <a:stCxn id="6" idx="2"/>
            <a:endCxn id="16" idx="0"/>
          </p:cNvCxnSpPr>
          <p:nvPr/>
        </p:nvCxnSpPr>
        <p:spPr>
          <a:xfrm rot="5400000">
            <a:off x="4739327" y="2361574"/>
            <a:ext cx="576064" cy="5159188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738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2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83130" y="4653136"/>
            <a:ext cx="8229600" cy="1143000"/>
          </a:xfrm>
        </p:spPr>
        <p:txBody>
          <a:bodyPr>
            <a:normAutofit/>
          </a:bodyPr>
          <a:lstStyle/>
          <a:p>
            <a:r>
              <a:rPr lang="es-CL" dirty="0" smtClean="0"/>
              <a:t> </a:t>
            </a:r>
            <a:endParaRPr lang="es-CL" dirty="0"/>
          </a:p>
        </p:txBody>
      </p:sp>
      <p:sp>
        <p:nvSpPr>
          <p:cNvPr id="4" name="3 Rectángulo redondeado"/>
          <p:cNvSpPr/>
          <p:nvPr/>
        </p:nvSpPr>
        <p:spPr>
          <a:xfrm>
            <a:off x="1115616" y="188640"/>
            <a:ext cx="6768752" cy="10801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800" dirty="0" smtClean="0">
                <a:solidFill>
                  <a:srgbClr val="C0504D">
                    <a:lumMod val="50000"/>
                  </a:srgbClr>
                </a:solidFill>
                <a:latin typeface="Cooper Black" pitchFamily="18" charset="0"/>
              </a:rPr>
              <a:t>RUTINAS DE JARDÍN INFANTIL  </a:t>
            </a:r>
            <a:endParaRPr lang="es-CL" sz="2800" dirty="0">
              <a:solidFill>
                <a:srgbClr val="C0504D">
                  <a:lumMod val="50000"/>
                </a:srgbClr>
              </a:solidFill>
              <a:latin typeface="Cooper Black" pitchFamily="18" charset="0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6037546" y="2564904"/>
            <a:ext cx="3138814" cy="20882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dirty="0">
                <a:solidFill>
                  <a:prstClr val="black"/>
                </a:solidFill>
                <a:latin typeface="Cooper Black" pitchFamily="18" charset="0"/>
              </a:rPr>
              <a:t>Su función es </a:t>
            </a:r>
            <a:r>
              <a:rPr lang="es-CL" sz="2400" dirty="0" smtClean="0">
                <a:solidFill>
                  <a:prstClr val="black"/>
                </a:solidFill>
                <a:latin typeface="Cooper Black" pitchFamily="18" charset="0"/>
              </a:rPr>
              <a:t>predisponerse a la organización de la jornada en el Jardín Infantil.</a:t>
            </a:r>
          </a:p>
        </p:txBody>
      </p:sp>
      <p:cxnSp>
        <p:nvCxnSpPr>
          <p:cNvPr id="15" name="14 Conector angular"/>
          <p:cNvCxnSpPr>
            <a:stCxn id="4" idx="3"/>
            <a:endCxn id="6" idx="0"/>
          </p:cNvCxnSpPr>
          <p:nvPr/>
        </p:nvCxnSpPr>
        <p:spPr>
          <a:xfrm flipH="1">
            <a:off x="7606953" y="728700"/>
            <a:ext cx="277415" cy="1836204"/>
          </a:xfrm>
          <a:prstGeom prst="bentConnector4">
            <a:avLst>
              <a:gd name="adj1" fmla="val -82404"/>
              <a:gd name="adj2" fmla="val 64706"/>
            </a:avLst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15 Rectángulo redondeado"/>
          <p:cNvSpPr/>
          <p:nvPr/>
        </p:nvSpPr>
        <p:spPr>
          <a:xfrm>
            <a:off x="107505" y="5229200"/>
            <a:ext cx="4680519" cy="144016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dirty="0" smtClean="0">
                <a:solidFill>
                  <a:prstClr val="black"/>
                </a:solidFill>
                <a:latin typeface="Cooper Black" pitchFamily="18" charset="0"/>
              </a:rPr>
              <a:t>La lechuza</a:t>
            </a:r>
          </a:p>
          <a:p>
            <a:pPr algn="ctr"/>
            <a:r>
              <a:rPr lang="es-CL" sz="2400" dirty="0" smtClean="0">
                <a:solidFill>
                  <a:prstClr val="black"/>
                </a:solidFill>
                <a:latin typeface="Cooper Black" pitchFamily="18" charset="0"/>
              </a:rPr>
              <a:t>La colación</a:t>
            </a:r>
          </a:p>
          <a:p>
            <a:pPr algn="ctr"/>
            <a:r>
              <a:rPr lang="es-CL" sz="2400" dirty="0" smtClean="0">
                <a:solidFill>
                  <a:prstClr val="black"/>
                </a:solidFill>
                <a:latin typeface="Cooper Black" pitchFamily="18" charset="0"/>
              </a:rPr>
              <a:t>Hola, hola</a:t>
            </a:r>
          </a:p>
        </p:txBody>
      </p:sp>
      <p:cxnSp>
        <p:nvCxnSpPr>
          <p:cNvPr id="17" name="16 Conector angular"/>
          <p:cNvCxnSpPr>
            <a:stCxn id="6" idx="2"/>
            <a:endCxn id="16" idx="0"/>
          </p:cNvCxnSpPr>
          <p:nvPr/>
        </p:nvCxnSpPr>
        <p:spPr>
          <a:xfrm rot="5400000">
            <a:off x="4739327" y="2361574"/>
            <a:ext cx="576064" cy="5159188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553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2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83130" y="4653136"/>
            <a:ext cx="8229600" cy="1143000"/>
          </a:xfrm>
        </p:spPr>
        <p:txBody>
          <a:bodyPr>
            <a:normAutofit/>
          </a:bodyPr>
          <a:lstStyle/>
          <a:p>
            <a:r>
              <a:rPr lang="es-CL" dirty="0" smtClean="0"/>
              <a:t> </a:t>
            </a:r>
            <a:endParaRPr lang="es-CL" dirty="0"/>
          </a:p>
        </p:txBody>
      </p:sp>
      <p:sp>
        <p:nvSpPr>
          <p:cNvPr id="4" name="3 Rectángulo redondeado"/>
          <p:cNvSpPr/>
          <p:nvPr/>
        </p:nvSpPr>
        <p:spPr>
          <a:xfrm>
            <a:off x="1115616" y="188640"/>
            <a:ext cx="6768752" cy="10801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800" dirty="0" smtClean="0">
                <a:solidFill>
                  <a:srgbClr val="C0504D">
                    <a:lumMod val="50000"/>
                  </a:srgbClr>
                </a:solidFill>
                <a:latin typeface="Cooper Black" pitchFamily="18" charset="0"/>
              </a:rPr>
              <a:t>Aplausos</a:t>
            </a:r>
          </a:p>
        </p:txBody>
      </p:sp>
      <p:sp>
        <p:nvSpPr>
          <p:cNvPr id="6" name="5 Rectángulo redondeado"/>
          <p:cNvSpPr/>
          <p:nvPr/>
        </p:nvSpPr>
        <p:spPr>
          <a:xfrm>
            <a:off x="6037546" y="2564904"/>
            <a:ext cx="3138814" cy="20882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dirty="0">
                <a:solidFill>
                  <a:prstClr val="black"/>
                </a:solidFill>
                <a:latin typeface="Cooper Black" pitchFamily="18" charset="0"/>
              </a:rPr>
              <a:t>Su función es </a:t>
            </a:r>
            <a:r>
              <a:rPr lang="es-CL" sz="2400" dirty="0" smtClean="0">
                <a:solidFill>
                  <a:prstClr val="black"/>
                </a:solidFill>
                <a:latin typeface="Cooper Black" pitchFamily="18" charset="0"/>
              </a:rPr>
              <a:t>la coordinación y entretenimiento.</a:t>
            </a:r>
          </a:p>
        </p:txBody>
      </p:sp>
      <p:cxnSp>
        <p:nvCxnSpPr>
          <p:cNvPr id="15" name="14 Conector angular"/>
          <p:cNvCxnSpPr>
            <a:stCxn id="4" idx="3"/>
            <a:endCxn id="6" idx="0"/>
          </p:cNvCxnSpPr>
          <p:nvPr/>
        </p:nvCxnSpPr>
        <p:spPr>
          <a:xfrm flipH="1">
            <a:off x="7606953" y="728700"/>
            <a:ext cx="277415" cy="1836204"/>
          </a:xfrm>
          <a:prstGeom prst="bentConnector4">
            <a:avLst>
              <a:gd name="adj1" fmla="val -82404"/>
              <a:gd name="adj2" fmla="val 64706"/>
            </a:avLst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15 Rectángulo redondeado"/>
          <p:cNvSpPr/>
          <p:nvPr/>
        </p:nvSpPr>
        <p:spPr>
          <a:xfrm>
            <a:off x="107505" y="5229200"/>
            <a:ext cx="4680519" cy="144016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dirty="0" smtClean="0">
                <a:solidFill>
                  <a:prstClr val="black"/>
                </a:solidFill>
                <a:latin typeface="Cooper Black" pitchFamily="18" charset="0"/>
              </a:rPr>
              <a:t>Osito regalón</a:t>
            </a:r>
          </a:p>
          <a:p>
            <a:pPr algn="ctr"/>
            <a:r>
              <a:rPr lang="es-CL" sz="2400" dirty="0" smtClean="0">
                <a:solidFill>
                  <a:prstClr val="black"/>
                </a:solidFill>
                <a:latin typeface="Cooper Black" pitchFamily="18" charset="0"/>
              </a:rPr>
              <a:t>Lluvia</a:t>
            </a:r>
          </a:p>
          <a:p>
            <a:pPr algn="ctr"/>
            <a:r>
              <a:rPr lang="es-CL" sz="2400" dirty="0" smtClean="0">
                <a:solidFill>
                  <a:prstClr val="black"/>
                </a:solidFill>
                <a:latin typeface="Cooper Black" pitchFamily="18" charset="0"/>
              </a:rPr>
              <a:t>Foca</a:t>
            </a:r>
          </a:p>
        </p:txBody>
      </p:sp>
      <p:cxnSp>
        <p:nvCxnSpPr>
          <p:cNvPr id="17" name="16 Conector angular"/>
          <p:cNvCxnSpPr>
            <a:stCxn id="6" idx="2"/>
            <a:endCxn id="16" idx="0"/>
          </p:cNvCxnSpPr>
          <p:nvPr/>
        </p:nvCxnSpPr>
        <p:spPr>
          <a:xfrm rot="5400000">
            <a:off x="4739327" y="2361574"/>
            <a:ext cx="576064" cy="5159188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599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Rectángulo redondeado"/>
          <p:cNvSpPr>
            <a:spLocks noGrp="1"/>
          </p:cNvSpPr>
          <p:nvPr>
            <p:ph type="title"/>
          </p:nvPr>
        </p:nvSpPr>
        <p:spPr>
          <a:xfrm>
            <a:off x="179512" y="146190"/>
            <a:ext cx="8424936" cy="54650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normAutofit fontScale="90000"/>
          </a:bodyPr>
          <a:lstStyle/>
          <a:p>
            <a:r>
              <a:rPr lang="es-CL" sz="2800" dirty="0" smtClean="0">
                <a:solidFill>
                  <a:srgbClr val="C0504D">
                    <a:lumMod val="50000"/>
                  </a:srgbClr>
                </a:solidFill>
                <a:latin typeface="Cooper Black" pitchFamily="18" charset="0"/>
              </a:rPr>
              <a:t>Cancionero </a:t>
            </a:r>
            <a:r>
              <a:rPr lang="es-CL" sz="2800" dirty="0">
                <a:solidFill>
                  <a:srgbClr val="C0504D">
                    <a:lumMod val="50000"/>
                  </a:srgbClr>
                </a:solidFill>
                <a:latin typeface="Cooper Black" pitchFamily="18" charset="0"/>
              </a:rPr>
              <a:t>Infantil </a:t>
            </a:r>
            <a:endParaRPr lang="es-CL" sz="2800" dirty="0" smtClean="0">
              <a:solidFill>
                <a:srgbClr val="C0504D">
                  <a:lumMod val="50000"/>
                </a:srgbClr>
              </a:solidFill>
              <a:latin typeface="Cooper Black" pitchFamily="18" charset="0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467544" y="1289190"/>
            <a:ext cx="8568952" cy="545217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ctr">
              <a:buFont typeface="+mj-lt"/>
              <a:buAutoNum type="arabicPeriod"/>
            </a:pPr>
            <a:r>
              <a:rPr lang="es-CL" dirty="0" smtClean="0">
                <a:solidFill>
                  <a:prstClr val="black"/>
                </a:solidFill>
                <a:latin typeface="Cooper Black" pitchFamily="18" charset="0"/>
              </a:rPr>
              <a:t>Portada Didáctica (ver ejemplos)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es-CL" dirty="0" smtClean="0">
                <a:solidFill>
                  <a:prstClr val="black"/>
                </a:solidFill>
                <a:latin typeface="Cooper Black" pitchFamily="18" charset="0"/>
              </a:rPr>
              <a:t>Muestra manejo de contenidos: letra – imagen (ver ejemplo)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es-CL" dirty="0" smtClean="0">
                <a:solidFill>
                  <a:prstClr val="black"/>
                </a:solidFill>
                <a:latin typeface="Cooper Black" pitchFamily="18" charset="0"/>
              </a:rPr>
              <a:t>Terminación del cancionero (limpieza, cortes )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es-CL" dirty="0" smtClean="0">
                <a:solidFill>
                  <a:prstClr val="black"/>
                </a:solidFill>
                <a:latin typeface="Cooper Black" pitchFamily="18" charset="0"/>
              </a:rPr>
              <a:t>Clasificación (5 canciones de cada tipo)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es-CL" dirty="0" smtClean="0">
                <a:solidFill>
                  <a:prstClr val="black"/>
                </a:solidFill>
                <a:latin typeface="Cooper Black" pitchFamily="18" charset="0"/>
              </a:rPr>
              <a:t>Normas de ortografía (tildes, uso de la coma y punto, mayúsculas)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es-CL" dirty="0" smtClean="0">
                <a:solidFill>
                  <a:prstClr val="black"/>
                </a:solidFill>
                <a:latin typeface="Cooper Black" pitchFamily="18" charset="0"/>
              </a:rPr>
              <a:t>Letra legible (letra clara, escrita a MANO)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es-CL" dirty="0" smtClean="0">
                <a:solidFill>
                  <a:prstClr val="black"/>
                </a:solidFill>
                <a:latin typeface="Cooper Black" pitchFamily="18" charset="0"/>
              </a:rPr>
              <a:t>30 canciones 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es-CL" dirty="0" smtClean="0">
                <a:solidFill>
                  <a:prstClr val="black"/>
                </a:solidFill>
                <a:latin typeface="Cooper Black" pitchFamily="18" charset="0"/>
              </a:rPr>
              <a:t>División marcada (debe presentar el nombre y lo que significa, por ejemplo: Aplausos. Nos ayuda a la coordinación y entretenimiento)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es-CL" dirty="0" smtClean="0">
                <a:solidFill>
                  <a:prstClr val="black"/>
                </a:solidFill>
                <a:latin typeface="Cooper Black" pitchFamily="18" charset="0"/>
              </a:rPr>
              <a:t>Titulo (cada canción debe presentar su titulo, visible y destacado) 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es-CL" dirty="0" smtClean="0">
                <a:solidFill>
                  <a:prstClr val="black"/>
                </a:solidFill>
                <a:latin typeface="Cooper Black" pitchFamily="18" charset="0"/>
              </a:rPr>
              <a:t>Autor (cada canción debe llevar su autor intelectual)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es-CL" dirty="0" smtClean="0">
                <a:solidFill>
                  <a:prstClr val="black"/>
                </a:solidFill>
                <a:latin typeface="Cooper Black" pitchFamily="18" charset="0"/>
              </a:rPr>
              <a:t>Imagen (cada canción debe llevar una imagen relacionada con esta, dibujada o coloreada por usted)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es-CL" dirty="0" smtClean="0">
                <a:solidFill>
                  <a:prstClr val="black"/>
                </a:solidFill>
                <a:latin typeface="Cooper Black" pitchFamily="18" charset="0"/>
              </a:rPr>
              <a:t>Introducción (motivadora para la utilización del cancionero)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es-CL" dirty="0" smtClean="0">
                <a:solidFill>
                  <a:prstClr val="black"/>
                </a:solidFill>
                <a:latin typeface="Cooper Black" pitchFamily="18" charset="0"/>
              </a:rPr>
              <a:t>5 link de canciones en Lengua de señas Chilena y su importancia. (ver diapositiva de lengua de señas)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es-CL" dirty="0" smtClean="0">
                <a:solidFill>
                  <a:prstClr val="black"/>
                </a:solidFill>
                <a:latin typeface="Cooper Black" pitchFamily="18" charset="0"/>
              </a:rPr>
              <a:t>Índice (N° de página asignada a cada canción)</a:t>
            </a:r>
          </a:p>
        </p:txBody>
      </p:sp>
      <p:cxnSp>
        <p:nvCxnSpPr>
          <p:cNvPr id="7" name="16 Conector angular"/>
          <p:cNvCxnSpPr>
            <a:stCxn id="5" idx="2"/>
            <a:endCxn id="6" idx="1"/>
          </p:cNvCxnSpPr>
          <p:nvPr/>
        </p:nvCxnSpPr>
        <p:spPr>
          <a:xfrm rot="5400000">
            <a:off x="768471" y="391769"/>
            <a:ext cx="3322583" cy="3924436"/>
          </a:xfrm>
          <a:prstGeom prst="bentConnector4">
            <a:avLst>
              <a:gd name="adj1" fmla="val 8976"/>
              <a:gd name="adj2" fmla="val 105825"/>
            </a:avLst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9403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83130" y="4653136"/>
            <a:ext cx="8229600" cy="1143000"/>
          </a:xfrm>
        </p:spPr>
        <p:txBody>
          <a:bodyPr>
            <a:normAutofit/>
          </a:bodyPr>
          <a:lstStyle/>
          <a:p>
            <a:r>
              <a:rPr lang="es-CL" dirty="0" smtClean="0"/>
              <a:t> </a:t>
            </a:r>
            <a:endParaRPr lang="es-CL" dirty="0"/>
          </a:p>
        </p:txBody>
      </p:sp>
      <p:sp>
        <p:nvSpPr>
          <p:cNvPr id="4" name="3 Rectángulo redondeado"/>
          <p:cNvSpPr/>
          <p:nvPr/>
        </p:nvSpPr>
        <p:spPr>
          <a:xfrm>
            <a:off x="1115616" y="188640"/>
            <a:ext cx="6768752" cy="10801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800" dirty="0" smtClean="0">
                <a:solidFill>
                  <a:srgbClr val="C0504D">
                    <a:lumMod val="50000"/>
                  </a:srgbClr>
                </a:solidFill>
                <a:latin typeface="Cooper Black" pitchFamily="18" charset="0"/>
              </a:rPr>
              <a:t>Canción lengua de señas </a:t>
            </a:r>
          </a:p>
        </p:txBody>
      </p:sp>
      <p:sp>
        <p:nvSpPr>
          <p:cNvPr id="6" name="5 Rectángulo redondeado"/>
          <p:cNvSpPr/>
          <p:nvPr/>
        </p:nvSpPr>
        <p:spPr>
          <a:xfrm>
            <a:off x="467544" y="2564904"/>
            <a:ext cx="8713256" cy="230425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dirty="0" smtClean="0">
                <a:solidFill>
                  <a:prstClr val="black"/>
                </a:solidFill>
                <a:latin typeface="Cooper Black" pitchFamily="18" charset="0"/>
              </a:rPr>
              <a:t>De las 30 canciones que seleccionaras para Tú cancionero. Debes buscar en YouTube: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s-CL" sz="2400" dirty="0" smtClean="0">
                <a:solidFill>
                  <a:prstClr val="black"/>
                </a:solidFill>
                <a:latin typeface="Cooper Black" pitchFamily="18" charset="0"/>
              </a:rPr>
              <a:t>5 canciones en lengua de señas Chilena.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s-CL" sz="2400" dirty="0" smtClean="0">
                <a:solidFill>
                  <a:prstClr val="black"/>
                </a:solidFill>
                <a:latin typeface="Cooper Black" pitchFamily="18" charset="0"/>
              </a:rPr>
              <a:t>Agregar un apartado en el cancionero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s-CL" sz="2400" dirty="0" smtClean="0">
                <a:solidFill>
                  <a:prstClr val="black"/>
                </a:solidFill>
                <a:latin typeface="Cooper Black" pitchFamily="18" charset="0"/>
              </a:rPr>
              <a:t>Señalar su importancia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s-CL" sz="2400" dirty="0" smtClean="0">
                <a:solidFill>
                  <a:prstClr val="black"/>
                </a:solidFill>
                <a:latin typeface="Cooper Black" pitchFamily="18" charset="0"/>
              </a:rPr>
              <a:t>Link donde encontrarlas.</a:t>
            </a:r>
          </a:p>
        </p:txBody>
      </p:sp>
      <p:cxnSp>
        <p:nvCxnSpPr>
          <p:cNvPr id="15" name="14 Conector angular"/>
          <p:cNvCxnSpPr>
            <a:stCxn id="4" idx="3"/>
            <a:endCxn id="6" idx="0"/>
          </p:cNvCxnSpPr>
          <p:nvPr/>
        </p:nvCxnSpPr>
        <p:spPr>
          <a:xfrm flipH="1">
            <a:off x="7606953" y="728700"/>
            <a:ext cx="277415" cy="1836204"/>
          </a:xfrm>
          <a:prstGeom prst="bentConnector4">
            <a:avLst>
              <a:gd name="adj1" fmla="val -82404"/>
              <a:gd name="adj2" fmla="val 64706"/>
            </a:avLst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15 Rectángulo redondeado"/>
          <p:cNvSpPr/>
          <p:nvPr/>
        </p:nvSpPr>
        <p:spPr>
          <a:xfrm>
            <a:off x="107505" y="5229200"/>
            <a:ext cx="7056783" cy="144016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dirty="0" smtClean="0">
                <a:solidFill>
                  <a:prstClr val="black"/>
                </a:solidFill>
                <a:latin typeface="Cooper Black" pitchFamily="18" charset="0"/>
              </a:rPr>
              <a:t>Trata de organizarte y memorizar una canción en lengua de señas, con un grupo de compañeras que no superen las 4 integrantes.</a:t>
            </a:r>
          </a:p>
        </p:txBody>
      </p:sp>
      <p:cxnSp>
        <p:nvCxnSpPr>
          <p:cNvPr id="17" name="16 Conector angular"/>
          <p:cNvCxnSpPr>
            <a:stCxn id="6" idx="2"/>
            <a:endCxn id="16" idx="0"/>
          </p:cNvCxnSpPr>
          <p:nvPr/>
        </p:nvCxnSpPr>
        <p:spPr>
          <a:xfrm rot="5400000">
            <a:off x="4739327" y="2361574"/>
            <a:ext cx="576064" cy="5159188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t="14088" b="13217"/>
          <a:stretch/>
        </p:blipFill>
        <p:spPr>
          <a:xfrm>
            <a:off x="116870" y="867068"/>
            <a:ext cx="3114091" cy="1697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562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1339"/>
            <a:ext cx="3458900" cy="354167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0023" r="11534"/>
          <a:stretch/>
        </p:blipFill>
        <p:spPr>
          <a:xfrm>
            <a:off x="4355976" y="208846"/>
            <a:ext cx="4453795" cy="31866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t="7687" b="21834"/>
          <a:stretch/>
        </p:blipFill>
        <p:spPr>
          <a:xfrm>
            <a:off x="1248636" y="3573016"/>
            <a:ext cx="3107339" cy="328498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096" y="4077072"/>
            <a:ext cx="3422153" cy="256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452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t="6366" r="1031" b="16367"/>
          <a:stretch/>
        </p:blipFill>
        <p:spPr>
          <a:xfrm>
            <a:off x="1259632" y="692696"/>
            <a:ext cx="3168353" cy="4392488"/>
          </a:xfrm>
          <a:prstGeom prst="rect">
            <a:avLst/>
          </a:prstGeom>
        </p:spPr>
      </p:pic>
      <p:pic>
        <p:nvPicPr>
          <p:cNvPr id="2050" name="Picture 2" descr="Cabicentro - Elaboramos todo tipo de carpetas creativas... | Faceb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772816"/>
            <a:ext cx="264795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Super leuk voor kado, voor iemand die van muziek houdt. | Kaarten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07481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051720" y="620688"/>
            <a:ext cx="36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dirty="0">
                <a:latin typeface="Ananda Black" pitchFamily="2" charset="0"/>
              </a:rPr>
              <a:t>La gallina </a:t>
            </a:r>
            <a:r>
              <a:rPr lang="es-CL" sz="3200" dirty="0" err="1">
                <a:latin typeface="Ananda Black" pitchFamily="2" charset="0"/>
              </a:rPr>
              <a:t>turuleca</a:t>
            </a:r>
            <a:endParaRPr lang="es-CL" sz="3200" dirty="0">
              <a:latin typeface="Ananda Black" pitchFamily="2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148064" y="141277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>
                <a:hlinkClick r:id="rId2"/>
              </a:rPr>
              <a:t>Los Arlequines</a:t>
            </a:r>
            <a:endParaRPr lang="es-CL" dirty="0"/>
          </a:p>
        </p:txBody>
      </p:sp>
      <p:sp>
        <p:nvSpPr>
          <p:cNvPr id="4" name="CuadroTexto 3"/>
          <p:cNvSpPr txBox="1"/>
          <p:nvPr/>
        </p:nvSpPr>
        <p:spPr>
          <a:xfrm>
            <a:off x="467544" y="2204864"/>
            <a:ext cx="3528392" cy="280076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s-CL" sz="1600" dirty="0"/>
              <a:t>Yo conozco una vecina</a:t>
            </a:r>
            <a:br>
              <a:rPr lang="es-CL" sz="1600" dirty="0"/>
            </a:br>
            <a:r>
              <a:rPr lang="es-CL" sz="1600" dirty="0"/>
              <a:t>Que ha comprado una gallina</a:t>
            </a:r>
            <a:br>
              <a:rPr lang="es-CL" sz="1600" dirty="0"/>
            </a:br>
            <a:r>
              <a:rPr lang="es-CL" sz="1600" dirty="0"/>
              <a:t>Que parece una sardina enlatada.</a:t>
            </a:r>
          </a:p>
          <a:p>
            <a:r>
              <a:rPr lang="es-CL" sz="1600" dirty="0"/>
              <a:t>Tiene las patas de alambre</a:t>
            </a:r>
            <a:br>
              <a:rPr lang="es-CL" sz="1600" dirty="0"/>
            </a:br>
            <a:r>
              <a:rPr lang="es-CL" sz="1600" dirty="0"/>
              <a:t>Porque pasa mucha hambre</a:t>
            </a:r>
            <a:br>
              <a:rPr lang="es-CL" sz="1600" dirty="0"/>
            </a:br>
            <a:r>
              <a:rPr lang="es-CL" sz="1600" dirty="0"/>
              <a:t>Y la pobre está todita </a:t>
            </a:r>
            <a:r>
              <a:rPr lang="es-CL" sz="1600" dirty="0" err="1"/>
              <a:t>deplumada</a:t>
            </a:r>
            <a:r>
              <a:rPr lang="es-CL" sz="1600" dirty="0"/>
              <a:t>.</a:t>
            </a:r>
          </a:p>
          <a:p>
            <a:r>
              <a:rPr lang="es-CL" sz="1600" dirty="0"/>
              <a:t>Pone huevos en la sala</a:t>
            </a:r>
            <a:br>
              <a:rPr lang="es-CL" sz="1600" dirty="0"/>
            </a:br>
            <a:r>
              <a:rPr lang="es-CL" sz="1600" dirty="0"/>
              <a:t>Y también en la cocina</a:t>
            </a:r>
            <a:br>
              <a:rPr lang="es-CL" sz="1600" dirty="0"/>
            </a:br>
            <a:r>
              <a:rPr lang="es-CL" sz="1600" dirty="0"/>
              <a:t>Pero nunca los pone en el corral</a:t>
            </a:r>
            <a:r>
              <a:rPr lang="es-CL" sz="1600" dirty="0" smtClean="0"/>
              <a:t>.</a:t>
            </a:r>
          </a:p>
          <a:p>
            <a:r>
              <a:rPr lang="es-CL" sz="1600" dirty="0" smtClean="0"/>
              <a:t/>
            </a:r>
            <a:br>
              <a:rPr lang="es-CL" sz="1600" dirty="0" smtClean="0"/>
            </a:br>
            <a:endParaRPr lang="es-CL" sz="1600" dirty="0"/>
          </a:p>
        </p:txBody>
      </p:sp>
      <p:sp>
        <p:nvSpPr>
          <p:cNvPr id="5" name="Rectángulo 4"/>
          <p:cNvSpPr/>
          <p:nvPr/>
        </p:nvSpPr>
        <p:spPr>
          <a:xfrm>
            <a:off x="4283968" y="2204863"/>
            <a:ext cx="44644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600" dirty="0" smtClean="0"/>
              <a:t>La </a:t>
            </a:r>
            <a:r>
              <a:rPr lang="es-CL" sz="1600" dirty="0"/>
              <a:t>Gallina!! </a:t>
            </a:r>
            <a:r>
              <a:rPr lang="es-CL" sz="1600" dirty="0" err="1"/>
              <a:t>Turuleca</a:t>
            </a:r>
            <a:r>
              <a:rPr lang="es-CL" sz="1600" dirty="0"/>
              <a:t>!!</a:t>
            </a:r>
            <a:br>
              <a:rPr lang="es-CL" sz="1600" dirty="0"/>
            </a:br>
            <a:r>
              <a:rPr lang="es-CL" sz="1600" dirty="0"/>
              <a:t>Es un caso singular.</a:t>
            </a:r>
            <a:br>
              <a:rPr lang="es-CL" sz="1600" dirty="0"/>
            </a:br>
            <a:r>
              <a:rPr lang="es-CL" sz="1600" dirty="0"/>
              <a:t>La Gallina!! </a:t>
            </a:r>
            <a:r>
              <a:rPr lang="es-CL" sz="1600" dirty="0" err="1"/>
              <a:t>Turuleca</a:t>
            </a:r>
            <a:r>
              <a:rPr lang="es-CL" sz="1600" dirty="0"/>
              <a:t>!!</a:t>
            </a:r>
            <a:br>
              <a:rPr lang="es-CL" sz="1600" dirty="0"/>
            </a:br>
            <a:r>
              <a:rPr lang="es-CL" sz="1600" dirty="0"/>
              <a:t>Está loca de verdad.</a:t>
            </a:r>
          </a:p>
          <a:p>
            <a:r>
              <a:rPr lang="es-CL" sz="1600" dirty="0"/>
              <a:t>La Gallina </a:t>
            </a:r>
            <a:r>
              <a:rPr lang="es-CL" sz="1600" dirty="0" err="1"/>
              <a:t>Turuleca</a:t>
            </a:r>
            <a:r>
              <a:rPr lang="es-CL" sz="1600" dirty="0"/>
              <a:t/>
            </a:r>
            <a:br>
              <a:rPr lang="es-CL" sz="1600" dirty="0"/>
            </a:br>
            <a:r>
              <a:rPr lang="es-CL" sz="1600" dirty="0"/>
              <a:t>Ha puesto un huevo, ha puesto dos, ha puesto tres.</a:t>
            </a:r>
          </a:p>
          <a:p>
            <a:r>
              <a:rPr lang="es-CL" sz="1600" dirty="0"/>
              <a:t>La Gallina </a:t>
            </a:r>
            <a:r>
              <a:rPr lang="es-CL" sz="1600" dirty="0" err="1"/>
              <a:t>Turuleca</a:t>
            </a:r>
            <a:r>
              <a:rPr lang="es-CL" sz="1600" dirty="0"/>
              <a:t/>
            </a:r>
            <a:br>
              <a:rPr lang="es-CL" sz="1600" dirty="0"/>
            </a:br>
            <a:r>
              <a:rPr lang="es-CL" sz="1600" dirty="0"/>
              <a:t>Ha puesto cuatro, ha puesto cinco, ha puesto seis.</a:t>
            </a:r>
            <a:br>
              <a:rPr lang="es-CL" sz="1600" dirty="0"/>
            </a:br>
            <a:r>
              <a:rPr lang="es-CL" sz="1600" dirty="0"/>
              <a:t>La Gallina </a:t>
            </a:r>
            <a:r>
              <a:rPr lang="es-CL" sz="1600" dirty="0" err="1"/>
              <a:t>Turuleca</a:t>
            </a:r>
            <a:endParaRPr lang="es-CL" sz="16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b="7437"/>
          <a:stretch/>
        </p:blipFill>
        <p:spPr>
          <a:xfrm>
            <a:off x="2814241" y="4539579"/>
            <a:ext cx="2363390" cy="2187624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3851920" y="93991"/>
            <a:ext cx="93610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L" dirty="0" smtClean="0"/>
              <a:t>Pág.10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7464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Autofit/>
          </a:bodyPr>
          <a:lstStyle/>
          <a:p>
            <a:pPr algn="l">
              <a:spcAft>
                <a:spcPts val="0"/>
              </a:spcAft>
            </a:pPr>
            <a:r>
              <a:rPr lang="es-CL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MÓDULO	: </a:t>
            </a:r>
            <a:r>
              <a:rPr lang="es-CL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RECREACIÓN Y BIENESTAR DE LOS PÁRVULOS</a:t>
            </a:r>
            <a:r>
              <a:rPr lang="es-CL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s-CL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s-CL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CURSO		: 3°E</a:t>
            </a:r>
            <a:r>
              <a:rPr lang="es-CL" sz="24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/>
            </a:r>
            <a:br>
              <a:rPr lang="es-CL" sz="2400" dirty="0" smtClean="0">
                <a:latin typeface="Times New Roman" panose="02020603050405020304" pitchFamily="18" charset="0"/>
                <a:ea typeface="SimSun" panose="02010600030101010101" pitchFamily="2" charset="-122"/>
              </a:rPr>
            </a:br>
            <a:r>
              <a:rPr lang="es-CL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PROFESORA	:SRTA. PAULINA GODOY PICHINAO</a:t>
            </a:r>
            <a:r>
              <a:rPr lang="es-CL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/>
            </a:r>
            <a:br>
              <a:rPr lang="es-CL" sz="2800" dirty="0">
                <a:latin typeface="Times New Roman" panose="02020603050405020304" pitchFamily="18" charset="0"/>
                <a:ea typeface="SimSun" panose="02010600030101010101" pitchFamily="2" charset="-122"/>
              </a:rPr>
            </a:br>
            <a:endParaRPr lang="es-CL" sz="24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 algn="just">
              <a:buFont typeface="Wingdings" panose="05000000000000000000" pitchFamily="2" charset="2"/>
              <a:buChar char=""/>
            </a:pPr>
            <a:r>
              <a:rPr lang="es-C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Queridas estudiantes, la presente </a:t>
            </a:r>
            <a:r>
              <a:rPr lang="es-C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POWER POINT lo hemos revisado en clases, ahora deben comenzar con la confección de un Cancionero Infantil para que cuando volvamos a clases continuar con el modulo y estar preparadas para comenzar su proceso de incorporación a DUAL</a:t>
            </a:r>
          </a:p>
          <a:p>
            <a:pPr lvl="0" algn="just">
              <a:buFont typeface="Wingdings" panose="05000000000000000000" pitchFamily="2" charset="2"/>
              <a:buChar char=""/>
            </a:pPr>
            <a:r>
              <a:rPr lang="es-C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 cancionero es Individual</a:t>
            </a:r>
          </a:p>
          <a:p>
            <a:pPr lvl="0" algn="just">
              <a:buFont typeface="Wingdings" panose="05000000000000000000" pitchFamily="2" charset="2"/>
              <a:buChar char=""/>
            </a:pPr>
            <a:r>
              <a:rPr lang="es-C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es-C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revisión y corrección del </a:t>
            </a:r>
            <a:r>
              <a:rPr lang="es-C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cancionero se </a:t>
            </a:r>
            <a:r>
              <a:rPr lang="es-C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realizará de manera </a:t>
            </a:r>
            <a:r>
              <a:rPr lang="es-C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presencial, </a:t>
            </a:r>
            <a:r>
              <a:rPr lang="es-C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pero no se descarta solicitar mediante foto por WhatsApp de sus </a:t>
            </a:r>
            <a:r>
              <a:rPr lang="es-C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avances</a:t>
            </a:r>
            <a:endParaRPr lang="es-CL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Font typeface="Wingdings" panose="05000000000000000000" pitchFamily="2" charset="2"/>
              <a:buChar char=""/>
            </a:pPr>
            <a:r>
              <a:rPr lang="es-C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 </a:t>
            </a:r>
            <a:r>
              <a:rPr lang="es-C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cariñoso saludo en medio de esta situación que nos afecta a todos. Les insto a considerar todas las precauciones necesarias, para así, pronto poder </a:t>
            </a:r>
            <a:r>
              <a:rPr lang="es-C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vernos. Cariños</a:t>
            </a:r>
            <a:endParaRPr lang="es-C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780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2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83130" y="4653136"/>
            <a:ext cx="8229600" cy="1143000"/>
          </a:xfrm>
        </p:spPr>
        <p:txBody>
          <a:bodyPr>
            <a:normAutofit/>
          </a:bodyPr>
          <a:lstStyle/>
          <a:p>
            <a:r>
              <a:rPr lang="es-CL" dirty="0" smtClean="0"/>
              <a:t> </a:t>
            </a:r>
            <a:endParaRPr lang="es-CL" dirty="0"/>
          </a:p>
        </p:txBody>
      </p:sp>
      <p:sp>
        <p:nvSpPr>
          <p:cNvPr id="4" name="3 Rectángulo redondeado"/>
          <p:cNvSpPr/>
          <p:nvPr/>
        </p:nvSpPr>
        <p:spPr>
          <a:xfrm>
            <a:off x="1115616" y="188640"/>
            <a:ext cx="6768752" cy="10801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800" dirty="0" smtClean="0">
                <a:solidFill>
                  <a:srgbClr val="C0504D">
                    <a:lumMod val="50000"/>
                  </a:srgbClr>
                </a:solidFill>
                <a:latin typeface="Cooper Black" pitchFamily="18" charset="0"/>
              </a:rPr>
              <a:t>CARACTERÍSTICAS DE LA CANCIÓN INFANTIL</a:t>
            </a:r>
            <a:endParaRPr lang="es-CL" sz="2800" dirty="0">
              <a:solidFill>
                <a:srgbClr val="C0504D">
                  <a:lumMod val="50000"/>
                </a:srgbClr>
              </a:solidFill>
              <a:latin typeface="Cooper Black" pitchFamily="18" charset="0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467544" y="3212976"/>
            <a:ext cx="8280920" cy="345638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800" dirty="0">
                <a:solidFill>
                  <a:prstClr val="black"/>
                </a:solidFill>
                <a:latin typeface="Cooper Black" pitchFamily="18" charset="0"/>
              </a:rPr>
              <a:t>Las canciones infantiles poseen unas letras sencillas, rimadas y muy repetitivas, generalmente van acompañadas de movimiento, gesto o juegos motrices. Son de fácil comprensión, de fácil memorización, y de letra graciosa. </a:t>
            </a:r>
          </a:p>
        </p:txBody>
      </p:sp>
      <p:cxnSp>
        <p:nvCxnSpPr>
          <p:cNvPr id="8" name="7 Conector angular"/>
          <p:cNvCxnSpPr>
            <a:stCxn id="4" idx="1"/>
            <a:endCxn id="6" idx="1"/>
          </p:cNvCxnSpPr>
          <p:nvPr/>
        </p:nvCxnSpPr>
        <p:spPr>
          <a:xfrm rot="10800000" flipV="1">
            <a:off x="467544" y="728700"/>
            <a:ext cx="648072" cy="4212468"/>
          </a:xfrm>
          <a:prstGeom prst="bentConnector3">
            <a:avLst>
              <a:gd name="adj1" fmla="val 135274"/>
            </a:avLst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650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2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83130" y="4653136"/>
            <a:ext cx="8229600" cy="1143000"/>
          </a:xfrm>
        </p:spPr>
        <p:txBody>
          <a:bodyPr>
            <a:normAutofit/>
          </a:bodyPr>
          <a:lstStyle/>
          <a:p>
            <a:r>
              <a:rPr lang="es-CL" dirty="0" smtClean="0"/>
              <a:t> </a:t>
            </a:r>
            <a:endParaRPr lang="es-CL" dirty="0"/>
          </a:p>
        </p:txBody>
      </p:sp>
      <p:sp>
        <p:nvSpPr>
          <p:cNvPr id="4" name="3 Rectángulo redondeado"/>
          <p:cNvSpPr/>
          <p:nvPr/>
        </p:nvSpPr>
        <p:spPr>
          <a:xfrm>
            <a:off x="1115616" y="476672"/>
            <a:ext cx="6768752" cy="10801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800" dirty="0" smtClean="0">
                <a:solidFill>
                  <a:srgbClr val="C0504D">
                    <a:lumMod val="50000"/>
                  </a:srgbClr>
                </a:solidFill>
                <a:latin typeface="Cooper Black" pitchFamily="18" charset="0"/>
              </a:rPr>
              <a:t>BENEFICIOS DE LA MÚSICA PARA LOS NIÑOS</a:t>
            </a:r>
          </a:p>
        </p:txBody>
      </p:sp>
      <p:sp>
        <p:nvSpPr>
          <p:cNvPr id="6" name="5 Rectángulo redondeado"/>
          <p:cNvSpPr/>
          <p:nvPr/>
        </p:nvSpPr>
        <p:spPr>
          <a:xfrm>
            <a:off x="467544" y="3717032"/>
            <a:ext cx="8136904" cy="295232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ctr">
              <a:buFont typeface="+mj-lt"/>
              <a:buAutoNum type="arabicPeriod"/>
            </a:pPr>
            <a:r>
              <a:rPr lang="es-CL" sz="2400" dirty="0">
                <a:solidFill>
                  <a:prstClr val="black"/>
                </a:solidFill>
                <a:latin typeface="Cooper Black" pitchFamily="18" charset="0"/>
              </a:rPr>
              <a:t>Desarrolla el lenguaje favoreciendo la dicción, aumentando su vocabulario y ejercitando la fonética.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es-CL" sz="2400" dirty="0">
                <a:solidFill>
                  <a:prstClr val="black"/>
                </a:solidFill>
                <a:latin typeface="Cooper Black" pitchFamily="18" charset="0"/>
              </a:rPr>
              <a:t>Favorece la capacidad de comprensión, mejora su concentración y memoria.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es-CL" sz="2400" dirty="0">
                <a:solidFill>
                  <a:prstClr val="black"/>
                </a:solidFill>
                <a:latin typeface="Cooper Black" pitchFamily="18" charset="0"/>
              </a:rPr>
              <a:t>Desarrolla el gusto por la música, favorece el sentido rítmico y la audición</a:t>
            </a:r>
            <a:r>
              <a:rPr lang="es-CL" sz="2400" dirty="0" smtClean="0">
                <a:solidFill>
                  <a:prstClr val="black"/>
                </a:solidFill>
                <a:latin typeface="Cooper Black" pitchFamily="18" charset="0"/>
              </a:rPr>
              <a:t>.</a:t>
            </a:r>
            <a:endParaRPr lang="es-CL" sz="2400" dirty="0">
              <a:solidFill>
                <a:prstClr val="black"/>
              </a:solidFill>
              <a:latin typeface="Cooper Black" pitchFamily="18" charset="0"/>
            </a:endParaRPr>
          </a:p>
        </p:txBody>
      </p:sp>
      <p:cxnSp>
        <p:nvCxnSpPr>
          <p:cNvPr id="8" name="7 Conector angular"/>
          <p:cNvCxnSpPr>
            <a:stCxn id="4" idx="1"/>
            <a:endCxn id="6" idx="1"/>
          </p:cNvCxnSpPr>
          <p:nvPr/>
        </p:nvCxnSpPr>
        <p:spPr>
          <a:xfrm rot="10800000" flipV="1">
            <a:off x="467544" y="1016732"/>
            <a:ext cx="648072" cy="4176464"/>
          </a:xfrm>
          <a:prstGeom prst="bentConnector3">
            <a:avLst>
              <a:gd name="adj1" fmla="val 135274"/>
            </a:avLst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386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2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83130" y="4653136"/>
            <a:ext cx="8229600" cy="1143000"/>
          </a:xfrm>
        </p:spPr>
        <p:txBody>
          <a:bodyPr>
            <a:normAutofit/>
          </a:bodyPr>
          <a:lstStyle/>
          <a:p>
            <a:r>
              <a:rPr lang="es-CL" dirty="0" smtClean="0"/>
              <a:t> </a:t>
            </a:r>
            <a:endParaRPr lang="es-CL" dirty="0"/>
          </a:p>
        </p:txBody>
      </p:sp>
      <p:sp>
        <p:nvSpPr>
          <p:cNvPr id="6" name="5 Rectángulo redondeado"/>
          <p:cNvSpPr/>
          <p:nvPr/>
        </p:nvSpPr>
        <p:spPr>
          <a:xfrm>
            <a:off x="2267744" y="620688"/>
            <a:ext cx="6480720" cy="460851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dirty="0" smtClean="0">
                <a:latin typeface="Cooper Black" pitchFamily="18" charset="0"/>
              </a:rPr>
              <a:t>4. Desarrolla su expresión corporal, ya que le permite ajustar su movimiento corporal a diferentes ritmos contribuyendo al control rítmico del cuerpo, y ejercita su coordinación.</a:t>
            </a:r>
          </a:p>
          <a:p>
            <a:pPr algn="ctr"/>
            <a:r>
              <a:rPr lang="es-CL" sz="2400" dirty="0" smtClean="0">
                <a:latin typeface="Cooper Black" pitchFamily="18" charset="0"/>
              </a:rPr>
              <a:t>5. Favorece el desarrollo emocional y social al permitir la integración e interacción con el grupo.</a:t>
            </a:r>
          </a:p>
        </p:txBody>
      </p:sp>
    </p:spTree>
    <p:extLst>
      <p:ext uri="{BB962C8B-B14F-4D97-AF65-F5344CB8AC3E}">
        <p14:creationId xmlns:p14="http://schemas.microsoft.com/office/powerpoint/2010/main" val="264009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2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83130" y="4653136"/>
            <a:ext cx="8229600" cy="1143000"/>
          </a:xfrm>
        </p:spPr>
        <p:txBody>
          <a:bodyPr>
            <a:normAutofit/>
          </a:bodyPr>
          <a:lstStyle/>
          <a:p>
            <a:r>
              <a:rPr lang="es-CL" dirty="0" smtClean="0"/>
              <a:t> </a:t>
            </a:r>
            <a:endParaRPr lang="es-CL" dirty="0"/>
          </a:p>
        </p:txBody>
      </p:sp>
      <p:sp>
        <p:nvSpPr>
          <p:cNvPr id="4" name="3 Rectángulo redondeado"/>
          <p:cNvSpPr/>
          <p:nvPr/>
        </p:nvSpPr>
        <p:spPr>
          <a:xfrm>
            <a:off x="1115616" y="188640"/>
            <a:ext cx="6768752" cy="10801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800" dirty="0">
                <a:solidFill>
                  <a:srgbClr val="C0504D">
                    <a:lumMod val="50000"/>
                  </a:srgbClr>
                </a:solidFill>
                <a:latin typeface="Cooper Black" pitchFamily="18" charset="0"/>
              </a:rPr>
              <a:t>CLASIFICACIÓN DE LAS CANCIONES INFANTILES</a:t>
            </a:r>
          </a:p>
        </p:txBody>
      </p:sp>
      <p:sp>
        <p:nvSpPr>
          <p:cNvPr id="5" name="4 Rectángulo redondeado"/>
          <p:cNvSpPr/>
          <p:nvPr/>
        </p:nvSpPr>
        <p:spPr>
          <a:xfrm>
            <a:off x="2987824" y="4095242"/>
            <a:ext cx="3888433" cy="10801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b="1" dirty="0">
                <a:solidFill>
                  <a:prstClr val="black"/>
                </a:solidFill>
                <a:latin typeface="Cooper Black" pitchFamily="18" charset="0"/>
              </a:rPr>
              <a:t>CLASIFICACION POR SU FUNCIÓN</a:t>
            </a:r>
          </a:p>
        </p:txBody>
      </p:sp>
      <p:cxnSp>
        <p:nvCxnSpPr>
          <p:cNvPr id="8" name="7 Conector angular"/>
          <p:cNvCxnSpPr>
            <a:stCxn id="4" idx="1"/>
            <a:endCxn id="5" idx="1"/>
          </p:cNvCxnSpPr>
          <p:nvPr/>
        </p:nvCxnSpPr>
        <p:spPr>
          <a:xfrm rot="10800000" flipH="1" flipV="1">
            <a:off x="1115616" y="728700"/>
            <a:ext cx="1872208" cy="3906602"/>
          </a:xfrm>
          <a:prstGeom prst="bentConnector3">
            <a:avLst>
              <a:gd name="adj1" fmla="val -12210"/>
            </a:avLst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angular"/>
          <p:cNvCxnSpPr>
            <a:stCxn id="4" idx="3"/>
          </p:cNvCxnSpPr>
          <p:nvPr/>
        </p:nvCxnSpPr>
        <p:spPr>
          <a:xfrm flipH="1">
            <a:off x="6300192" y="728700"/>
            <a:ext cx="1584176" cy="1512169"/>
          </a:xfrm>
          <a:prstGeom prst="bentConnector3">
            <a:avLst>
              <a:gd name="adj1" fmla="val -14430"/>
            </a:avLst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269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2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83130" y="4653136"/>
            <a:ext cx="8229600" cy="1143000"/>
          </a:xfrm>
        </p:spPr>
        <p:txBody>
          <a:bodyPr>
            <a:normAutofit/>
          </a:bodyPr>
          <a:lstStyle/>
          <a:p>
            <a:r>
              <a:rPr lang="es-CL" dirty="0" smtClean="0"/>
              <a:t> </a:t>
            </a:r>
            <a:endParaRPr lang="es-CL" dirty="0"/>
          </a:p>
        </p:txBody>
      </p:sp>
      <p:sp>
        <p:nvSpPr>
          <p:cNvPr id="4" name="3 Rectángulo redondeado"/>
          <p:cNvSpPr/>
          <p:nvPr/>
        </p:nvSpPr>
        <p:spPr>
          <a:xfrm>
            <a:off x="1115616" y="188640"/>
            <a:ext cx="6768752" cy="10801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800" dirty="0" smtClean="0">
                <a:solidFill>
                  <a:srgbClr val="C0504D">
                    <a:lumMod val="50000"/>
                  </a:srgbClr>
                </a:solidFill>
                <a:latin typeface="Cooper Black" pitchFamily="18" charset="0"/>
              </a:rPr>
              <a:t>DE JUEGO</a:t>
            </a:r>
            <a:endParaRPr lang="es-CL" sz="2800" dirty="0">
              <a:solidFill>
                <a:srgbClr val="C0504D">
                  <a:lumMod val="50000"/>
                </a:srgbClr>
              </a:solidFill>
              <a:latin typeface="Cooper Black" pitchFamily="18" charset="0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6037546" y="2564904"/>
            <a:ext cx="3138814" cy="230425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dirty="0" smtClean="0">
                <a:solidFill>
                  <a:prstClr val="black"/>
                </a:solidFill>
                <a:latin typeface="Cooper Black" pitchFamily="18" charset="0"/>
              </a:rPr>
              <a:t>Utilizadas </a:t>
            </a:r>
            <a:r>
              <a:rPr lang="es-CL" sz="2400" dirty="0">
                <a:solidFill>
                  <a:prstClr val="black"/>
                </a:solidFill>
                <a:latin typeface="Cooper Black" pitchFamily="18" charset="0"/>
              </a:rPr>
              <a:t>en los juegos </a:t>
            </a:r>
            <a:r>
              <a:rPr lang="es-CL" sz="2400" dirty="0" smtClean="0">
                <a:solidFill>
                  <a:prstClr val="black"/>
                </a:solidFill>
                <a:latin typeface="Cooper Black" pitchFamily="18" charset="0"/>
              </a:rPr>
              <a:t>infantiles en grupos y de expresión corporal.</a:t>
            </a:r>
          </a:p>
        </p:txBody>
      </p:sp>
      <p:cxnSp>
        <p:nvCxnSpPr>
          <p:cNvPr id="15" name="14 Conector angular"/>
          <p:cNvCxnSpPr>
            <a:stCxn id="4" idx="3"/>
            <a:endCxn id="6" idx="0"/>
          </p:cNvCxnSpPr>
          <p:nvPr/>
        </p:nvCxnSpPr>
        <p:spPr>
          <a:xfrm flipH="1">
            <a:off x="7606953" y="728700"/>
            <a:ext cx="277415" cy="1836204"/>
          </a:xfrm>
          <a:prstGeom prst="bentConnector4">
            <a:avLst>
              <a:gd name="adj1" fmla="val -82404"/>
              <a:gd name="adj2" fmla="val 64706"/>
            </a:avLst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15 Rectángulo redondeado"/>
          <p:cNvSpPr/>
          <p:nvPr/>
        </p:nvSpPr>
        <p:spPr>
          <a:xfrm>
            <a:off x="107505" y="5229200"/>
            <a:ext cx="4680519" cy="144016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dirty="0" smtClean="0">
                <a:solidFill>
                  <a:prstClr val="black"/>
                </a:solidFill>
                <a:latin typeface="Cooper Black" pitchFamily="18" charset="0"/>
              </a:rPr>
              <a:t>Arroz con leche</a:t>
            </a:r>
          </a:p>
          <a:p>
            <a:pPr algn="ctr"/>
            <a:r>
              <a:rPr lang="es-CL" sz="2400" dirty="0" smtClean="0">
                <a:solidFill>
                  <a:prstClr val="black"/>
                </a:solidFill>
                <a:latin typeface="Cooper Black" pitchFamily="18" charset="0"/>
              </a:rPr>
              <a:t>El lobo.</a:t>
            </a:r>
          </a:p>
          <a:p>
            <a:pPr algn="ctr"/>
            <a:r>
              <a:rPr lang="es-CL" sz="2400" dirty="0" smtClean="0">
                <a:solidFill>
                  <a:prstClr val="black"/>
                </a:solidFill>
                <a:latin typeface="Cooper Black" pitchFamily="18" charset="0"/>
              </a:rPr>
              <a:t>Juguemos en el bosque. </a:t>
            </a:r>
          </a:p>
        </p:txBody>
      </p:sp>
      <p:cxnSp>
        <p:nvCxnSpPr>
          <p:cNvPr id="17" name="16 Conector angular"/>
          <p:cNvCxnSpPr>
            <a:stCxn id="6" idx="2"/>
            <a:endCxn id="16" idx="0"/>
          </p:cNvCxnSpPr>
          <p:nvPr/>
        </p:nvCxnSpPr>
        <p:spPr>
          <a:xfrm rot="5400000">
            <a:off x="4847339" y="2469586"/>
            <a:ext cx="360040" cy="5159188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553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2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83130" y="4653136"/>
            <a:ext cx="8229600" cy="1143000"/>
          </a:xfrm>
        </p:spPr>
        <p:txBody>
          <a:bodyPr>
            <a:normAutofit/>
          </a:bodyPr>
          <a:lstStyle/>
          <a:p>
            <a:r>
              <a:rPr lang="es-CL" dirty="0" smtClean="0"/>
              <a:t> </a:t>
            </a:r>
            <a:endParaRPr lang="es-CL" dirty="0"/>
          </a:p>
        </p:txBody>
      </p:sp>
      <p:sp>
        <p:nvSpPr>
          <p:cNvPr id="4" name="3 Rectángulo redondeado"/>
          <p:cNvSpPr/>
          <p:nvPr/>
        </p:nvSpPr>
        <p:spPr>
          <a:xfrm>
            <a:off x="1115616" y="188640"/>
            <a:ext cx="6768752" cy="10801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800" dirty="0" smtClean="0">
                <a:solidFill>
                  <a:srgbClr val="C0504D">
                    <a:lumMod val="50000"/>
                  </a:srgbClr>
                </a:solidFill>
                <a:latin typeface="Cooper Black" pitchFamily="18" charset="0"/>
              </a:rPr>
              <a:t>LÚDICAS </a:t>
            </a:r>
            <a:endParaRPr lang="es-CL" sz="2800" dirty="0">
              <a:solidFill>
                <a:srgbClr val="C0504D">
                  <a:lumMod val="50000"/>
                </a:srgbClr>
              </a:solidFill>
              <a:latin typeface="Cooper Black" pitchFamily="18" charset="0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6037546" y="2564904"/>
            <a:ext cx="3138814" cy="20882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dirty="0">
                <a:solidFill>
                  <a:prstClr val="black"/>
                </a:solidFill>
                <a:latin typeface="Cooper Black" pitchFamily="18" charset="0"/>
              </a:rPr>
              <a:t>Su función es entretener o divertir al niño.</a:t>
            </a:r>
            <a:endParaRPr lang="es-CL" sz="2400" dirty="0" smtClean="0">
              <a:solidFill>
                <a:prstClr val="black"/>
              </a:solidFill>
              <a:latin typeface="Cooper Black" pitchFamily="18" charset="0"/>
            </a:endParaRPr>
          </a:p>
        </p:txBody>
      </p:sp>
      <p:cxnSp>
        <p:nvCxnSpPr>
          <p:cNvPr id="15" name="14 Conector angular"/>
          <p:cNvCxnSpPr>
            <a:stCxn id="4" idx="3"/>
            <a:endCxn id="6" idx="0"/>
          </p:cNvCxnSpPr>
          <p:nvPr/>
        </p:nvCxnSpPr>
        <p:spPr>
          <a:xfrm flipH="1">
            <a:off x="7606953" y="728700"/>
            <a:ext cx="277415" cy="1836204"/>
          </a:xfrm>
          <a:prstGeom prst="bentConnector4">
            <a:avLst>
              <a:gd name="adj1" fmla="val -82404"/>
              <a:gd name="adj2" fmla="val 64706"/>
            </a:avLst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15 Rectángulo redondeado"/>
          <p:cNvSpPr/>
          <p:nvPr/>
        </p:nvSpPr>
        <p:spPr>
          <a:xfrm>
            <a:off x="107505" y="5229200"/>
            <a:ext cx="4680519" cy="144016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dirty="0" err="1" smtClean="0">
                <a:solidFill>
                  <a:prstClr val="black"/>
                </a:solidFill>
                <a:latin typeface="Cooper Black" pitchFamily="18" charset="0"/>
              </a:rPr>
              <a:t>Baby</a:t>
            </a:r>
            <a:r>
              <a:rPr lang="es-CL" sz="2400" dirty="0" smtClean="0">
                <a:solidFill>
                  <a:prstClr val="black"/>
                </a:solidFill>
                <a:latin typeface="Cooper Black" pitchFamily="18" charset="0"/>
              </a:rPr>
              <a:t> SHARK</a:t>
            </a:r>
          </a:p>
          <a:p>
            <a:pPr algn="ctr"/>
            <a:endParaRPr lang="es-CL" sz="2400" dirty="0" smtClean="0">
              <a:solidFill>
                <a:prstClr val="black"/>
              </a:solidFill>
              <a:latin typeface="Cooper Black" pitchFamily="18" charset="0"/>
            </a:endParaRPr>
          </a:p>
        </p:txBody>
      </p:sp>
      <p:cxnSp>
        <p:nvCxnSpPr>
          <p:cNvPr id="17" name="16 Conector angular"/>
          <p:cNvCxnSpPr>
            <a:stCxn id="6" idx="2"/>
            <a:endCxn id="16" idx="0"/>
          </p:cNvCxnSpPr>
          <p:nvPr/>
        </p:nvCxnSpPr>
        <p:spPr>
          <a:xfrm rot="5400000">
            <a:off x="4739327" y="2361574"/>
            <a:ext cx="576064" cy="5159188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822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2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83130" y="4653136"/>
            <a:ext cx="8229600" cy="1143000"/>
          </a:xfrm>
        </p:spPr>
        <p:txBody>
          <a:bodyPr>
            <a:normAutofit/>
          </a:bodyPr>
          <a:lstStyle/>
          <a:p>
            <a:r>
              <a:rPr lang="es-CL" dirty="0" smtClean="0"/>
              <a:t> </a:t>
            </a:r>
            <a:endParaRPr lang="es-CL" dirty="0"/>
          </a:p>
        </p:txBody>
      </p:sp>
      <p:sp>
        <p:nvSpPr>
          <p:cNvPr id="4" name="3 Rectángulo redondeado"/>
          <p:cNvSpPr/>
          <p:nvPr/>
        </p:nvSpPr>
        <p:spPr>
          <a:xfrm>
            <a:off x="1115616" y="188640"/>
            <a:ext cx="6768752" cy="10801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800" dirty="0" smtClean="0">
                <a:solidFill>
                  <a:srgbClr val="C0504D">
                    <a:lumMod val="50000"/>
                  </a:srgbClr>
                </a:solidFill>
                <a:latin typeface="Cooper Black" pitchFamily="18" charset="0"/>
              </a:rPr>
              <a:t>NANAS</a:t>
            </a:r>
            <a:endParaRPr lang="es-CL" sz="2800" dirty="0">
              <a:solidFill>
                <a:srgbClr val="C0504D">
                  <a:lumMod val="50000"/>
                </a:srgbClr>
              </a:solidFill>
              <a:latin typeface="Cooper Black" pitchFamily="18" charset="0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6037546" y="1988840"/>
            <a:ext cx="3138814" cy="352839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dirty="0">
                <a:solidFill>
                  <a:prstClr val="black"/>
                </a:solidFill>
                <a:latin typeface="Cooper Black" pitchFamily="18" charset="0"/>
              </a:rPr>
              <a:t>También llamadas canciones de cuna, que sirven para entretener o dormir a los niños, o para </a:t>
            </a:r>
            <a:r>
              <a:rPr lang="es-CL" sz="2400" dirty="0" err="1">
                <a:solidFill>
                  <a:prstClr val="black"/>
                </a:solidFill>
                <a:latin typeface="Cooper Black" pitchFamily="18" charset="0"/>
              </a:rPr>
              <a:t>acostumbrales</a:t>
            </a:r>
            <a:r>
              <a:rPr lang="es-CL" sz="2400" dirty="0">
                <a:solidFill>
                  <a:prstClr val="black"/>
                </a:solidFill>
                <a:latin typeface="Cooper Black" pitchFamily="18" charset="0"/>
              </a:rPr>
              <a:t> a la cuna.</a:t>
            </a:r>
            <a:endParaRPr lang="es-CL" sz="2400" dirty="0" smtClean="0">
              <a:solidFill>
                <a:prstClr val="black"/>
              </a:solidFill>
              <a:latin typeface="Cooper Black" pitchFamily="18" charset="0"/>
            </a:endParaRPr>
          </a:p>
        </p:txBody>
      </p:sp>
      <p:cxnSp>
        <p:nvCxnSpPr>
          <p:cNvPr id="15" name="14 Conector angular"/>
          <p:cNvCxnSpPr>
            <a:stCxn id="4" idx="3"/>
            <a:endCxn id="6" idx="0"/>
          </p:cNvCxnSpPr>
          <p:nvPr/>
        </p:nvCxnSpPr>
        <p:spPr>
          <a:xfrm flipH="1">
            <a:off x="7606953" y="728700"/>
            <a:ext cx="277415" cy="1260140"/>
          </a:xfrm>
          <a:prstGeom prst="bentConnector4">
            <a:avLst>
              <a:gd name="adj1" fmla="val -82404"/>
              <a:gd name="adj2" fmla="val 71429"/>
            </a:avLst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15 Rectángulo redondeado"/>
          <p:cNvSpPr/>
          <p:nvPr/>
        </p:nvSpPr>
        <p:spPr>
          <a:xfrm>
            <a:off x="107505" y="5229200"/>
            <a:ext cx="4680519" cy="144016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dirty="0" smtClean="0">
                <a:solidFill>
                  <a:prstClr val="black"/>
                </a:solidFill>
                <a:latin typeface="Cooper Black" pitchFamily="18" charset="0"/>
              </a:rPr>
              <a:t>Duerme mi niño.</a:t>
            </a:r>
          </a:p>
          <a:p>
            <a:pPr algn="ctr"/>
            <a:r>
              <a:rPr lang="es-CL" sz="2400" dirty="0" smtClean="0">
                <a:solidFill>
                  <a:prstClr val="black"/>
                </a:solidFill>
                <a:latin typeface="Cooper Black" pitchFamily="18" charset="0"/>
              </a:rPr>
              <a:t>Buenas noches.</a:t>
            </a:r>
          </a:p>
        </p:txBody>
      </p:sp>
      <p:cxnSp>
        <p:nvCxnSpPr>
          <p:cNvPr id="17" name="16 Conector angular"/>
          <p:cNvCxnSpPr>
            <a:stCxn id="6" idx="2"/>
            <a:endCxn id="16" idx="0"/>
          </p:cNvCxnSpPr>
          <p:nvPr/>
        </p:nvCxnSpPr>
        <p:spPr>
          <a:xfrm rot="5400000" flipH="1">
            <a:off x="4883343" y="2793622"/>
            <a:ext cx="288032" cy="5159188"/>
          </a:xfrm>
          <a:prstGeom prst="bentConnector5">
            <a:avLst>
              <a:gd name="adj1" fmla="val -79366"/>
              <a:gd name="adj2" fmla="val 42529"/>
              <a:gd name="adj3" fmla="val 179366"/>
            </a:avLst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262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649</Words>
  <Application>Microsoft Office PowerPoint</Application>
  <PresentationFormat>Presentación en pantalla (4:3)</PresentationFormat>
  <Paragraphs>85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6" baseType="lpstr">
      <vt:lpstr>SimSun</vt:lpstr>
      <vt:lpstr>Ananda Black</vt:lpstr>
      <vt:lpstr>Arial</vt:lpstr>
      <vt:lpstr>Calibri</vt:lpstr>
      <vt:lpstr>Cooper Black</vt:lpstr>
      <vt:lpstr>Monotype Corsiva</vt:lpstr>
      <vt:lpstr>Times New Roman</vt:lpstr>
      <vt:lpstr>Wingdings</vt:lpstr>
      <vt:lpstr>Tema de Office</vt:lpstr>
      <vt:lpstr>La música en los niños y niñas </vt:lpstr>
      <vt:lpstr>MÓDULO : RECREACIÓN Y BIENESTAR DE LOS PÁRVULOS CURSO  : 3°E  PROFESORA :SRTA. PAULINA GODOY PICHINAO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Cancionero Infantil </vt:lpstr>
      <vt:lpstr> 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Windows User</dc:creator>
  <cp:lastModifiedBy>VIVIANA-PV</cp:lastModifiedBy>
  <cp:revision>24</cp:revision>
  <dcterms:created xsi:type="dcterms:W3CDTF">2018-03-27T02:47:28Z</dcterms:created>
  <dcterms:modified xsi:type="dcterms:W3CDTF">2020-04-06T17:41:43Z</dcterms:modified>
</cp:coreProperties>
</file>