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22/03/2020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22/03/2020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22/03/2020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22/03/2020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22/03/2020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22/03/2020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847CFC-816F-41D0-AAC0-9BF4FEBC753E}" type="datetimeFigureOut">
              <a:rPr lang="es-ES" smtClean="0"/>
              <a:pPr/>
              <a:t>22/03/2020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Simple Present  Tense 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71934" y="4286256"/>
            <a:ext cx="4651074" cy="1555652"/>
          </a:xfrm>
        </p:spPr>
        <p:txBody>
          <a:bodyPr>
            <a:noAutofit/>
          </a:bodyPr>
          <a:lstStyle/>
          <a:p>
            <a:endParaRPr lang="es-ES" sz="600" dirty="0" smtClean="0"/>
          </a:p>
        </p:txBody>
      </p:sp>
    </p:spTree>
    <p:extLst>
      <p:ext uri="{BB962C8B-B14F-4D97-AF65-F5344CB8AC3E}">
        <p14:creationId xmlns:p14="http://schemas.microsoft.com/office/powerpoint/2010/main" val="23231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Introduction 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Uses</a:t>
            </a:r>
          </a:p>
          <a:p>
            <a:r>
              <a:rPr lang="es-ES" dirty="0" smtClean="0"/>
              <a:t>Form of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/>
              <a:t>S</a:t>
            </a:r>
            <a:r>
              <a:rPr lang="es-ES" dirty="0" smtClean="0"/>
              <a:t>imple  </a:t>
            </a:r>
            <a:endParaRPr lang="es-ES" dirty="0" smtClean="0"/>
          </a:p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Structure</a:t>
            </a:r>
          </a:p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Auxiliary verbs (do,does)  </a:t>
            </a:r>
          </a:p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Verb to be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(SER O ESTAR)</a:t>
            </a: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26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Uses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Se usa el presente simple para cosas cotidianas o habituales </a:t>
            </a:r>
          </a:p>
          <a:p>
            <a:pPr marL="0" indent="0">
              <a:buNone/>
            </a:pPr>
            <a:r>
              <a:rPr lang="es-CL" dirty="0" smtClean="0"/>
              <a:t> </a:t>
            </a:r>
            <a:r>
              <a:rPr lang="es-CL" dirty="0" err="1" smtClean="0"/>
              <a:t>Example</a:t>
            </a:r>
            <a:r>
              <a:rPr lang="es-CL" dirty="0" smtClean="0"/>
              <a:t>: </a:t>
            </a:r>
            <a:r>
              <a:rPr lang="es-CL" dirty="0" smtClean="0"/>
              <a:t>I </a:t>
            </a:r>
            <a:r>
              <a:rPr lang="es-CL" dirty="0" err="1" smtClean="0"/>
              <a:t>always</a:t>
            </a:r>
            <a:r>
              <a:rPr lang="es-CL" dirty="0" smtClean="0"/>
              <a:t> go to school  </a:t>
            </a:r>
          </a:p>
          <a:p>
            <a:r>
              <a:rPr lang="es-CL" dirty="0" smtClean="0"/>
              <a:t>Para nombrar acciones fijas </a:t>
            </a:r>
          </a:p>
          <a:p>
            <a:pPr marL="0" indent="0">
              <a:buNone/>
            </a:pPr>
            <a:r>
              <a:rPr lang="es-CL" dirty="0" smtClean="0"/>
              <a:t> </a:t>
            </a:r>
            <a:r>
              <a:rPr lang="es-CL" dirty="0" err="1" smtClean="0"/>
              <a:t>Example</a:t>
            </a:r>
            <a:r>
              <a:rPr lang="es-CL" dirty="0" smtClean="0"/>
              <a:t>:    I </a:t>
            </a:r>
            <a:r>
              <a:rPr lang="es-CL" dirty="0" smtClean="0"/>
              <a:t>live in Gorbea </a:t>
            </a:r>
            <a:endParaRPr lang="es-CL" dirty="0" smtClean="0"/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         He </a:t>
            </a:r>
            <a:r>
              <a:rPr lang="es-CL" dirty="0" err="1" smtClean="0"/>
              <a:t>is</a:t>
            </a:r>
            <a:r>
              <a:rPr lang="es-CL" dirty="0" smtClean="0"/>
              <a:t> a </a:t>
            </a:r>
            <a:r>
              <a:rPr lang="es-CL" smtClean="0"/>
              <a:t>teacher</a:t>
            </a:r>
            <a:endParaRPr lang="es-CL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8358214" y="64886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Zuñiga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Form of </a:t>
            </a:r>
            <a:r>
              <a:rPr lang="es-ES" b="1" dirty="0" smtClean="0"/>
              <a:t>Simple </a:t>
            </a:r>
            <a:r>
              <a:rPr lang="es-ES" b="1" dirty="0" err="1"/>
              <a:t>P</a:t>
            </a:r>
            <a:r>
              <a:rPr lang="es-ES" b="1" dirty="0" err="1" smtClean="0"/>
              <a:t>resent</a:t>
            </a:r>
            <a:r>
              <a:rPr lang="es-ES" b="1" dirty="0" smtClean="0"/>
              <a:t> 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000" dirty="0"/>
              <a:t>Para conjugar el presente simple usamos el inifinitivo para los sujetos "</a:t>
            </a:r>
            <a:r>
              <a:rPr lang="es-ES" sz="2000" b="1" dirty="0"/>
              <a:t>I</a:t>
            </a:r>
            <a:r>
              <a:rPr lang="es-ES" sz="2000" dirty="0"/>
              <a:t>", "</a:t>
            </a:r>
            <a:r>
              <a:rPr lang="es-ES" sz="2000" b="1" dirty="0"/>
              <a:t>you</a:t>
            </a:r>
            <a:r>
              <a:rPr lang="es-ES" sz="2000" dirty="0"/>
              <a:t>", "</a:t>
            </a:r>
            <a:r>
              <a:rPr lang="es-ES" sz="2000" b="1" dirty="0"/>
              <a:t>we</a:t>
            </a:r>
            <a:r>
              <a:rPr lang="es-ES" sz="2000" dirty="0"/>
              <a:t>" y "</a:t>
            </a:r>
            <a:r>
              <a:rPr lang="es-ES" sz="2000" b="1" dirty="0"/>
              <a:t>they</a:t>
            </a:r>
            <a:r>
              <a:rPr lang="es-ES" sz="2000" dirty="0"/>
              <a:t>" y para las terceras personas "</a:t>
            </a:r>
            <a:r>
              <a:rPr lang="es-ES" sz="2000" b="1" dirty="0"/>
              <a:t>he</a:t>
            </a:r>
            <a:r>
              <a:rPr lang="es-ES" sz="2000" dirty="0"/>
              <a:t>", "</a:t>
            </a:r>
            <a:r>
              <a:rPr lang="es-ES" sz="2000" b="1" dirty="0"/>
              <a:t>she</a:t>
            </a:r>
            <a:r>
              <a:rPr lang="es-ES" sz="2000" dirty="0"/>
              <a:t>" y "</a:t>
            </a:r>
            <a:r>
              <a:rPr lang="es-ES" sz="2000" b="1" dirty="0"/>
              <a:t>it</a:t>
            </a:r>
            <a:r>
              <a:rPr lang="es-ES" sz="2000" dirty="0"/>
              <a:t>", añadimos un </a:t>
            </a:r>
            <a:r>
              <a:rPr lang="es-ES" sz="2000" dirty="0" smtClean="0"/>
              <a:t>"</a:t>
            </a:r>
            <a:r>
              <a:rPr lang="es-ES" sz="2000" b="1" dirty="0" smtClean="0"/>
              <a:t>s</a:t>
            </a:r>
            <a:r>
              <a:rPr lang="es-ES" sz="2000" dirty="0"/>
              <a:t>" al final del verbo</a:t>
            </a:r>
            <a:r>
              <a:rPr lang="es-ES" sz="2000" dirty="0" smtClean="0"/>
              <a:t>.</a:t>
            </a:r>
            <a:endParaRPr lang="es-ES" sz="2000" dirty="0"/>
          </a:p>
          <a:p>
            <a:r>
              <a:rPr lang="es-ES" sz="2000" dirty="0" err="1" smtClean="0"/>
              <a:t>Affirmative</a:t>
            </a:r>
            <a:endParaRPr lang="es-ES" sz="2000" dirty="0" smtClean="0"/>
          </a:p>
          <a:p>
            <a:pPr marL="0" indent="0">
              <a:buNone/>
            </a:pPr>
            <a:endParaRPr lang="es-ES" sz="2000" dirty="0" smtClean="0"/>
          </a:p>
          <a:p>
            <a:endParaRPr lang="es-ES" sz="2000" dirty="0"/>
          </a:p>
          <a:p>
            <a:r>
              <a:rPr lang="es-ES" sz="2000" dirty="0" smtClean="0"/>
              <a:t>Negative:</a:t>
            </a:r>
          </a:p>
          <a:p>
            <a:endParaRPr lang="es-ES" sz="2000" dirty="0" smtClean="0"/>
          </a:p>
          <a:p>
            <a:endParaRPr lang="es-ES" sz="2000" dirty="0"/>
          </a:p>
          <a:p>
            <a:r>
              <a:rPr lang="es-ES" sz="2000" dirty="0" smtClean="0"/>
              <a:t>Interrogative : </a:t>
            </a:r>
            <a:endParaRPr lang="es-ES" sz="20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212830"/>
              </p:ext>
            </p:extLst>
          </p:nvPr>
        </p:nvGraphicFramePr>
        <p:xfrm>
          <a:off x="1691680" y="3645024"/>
          <a:ext cx="5951984" cy="4320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12437"/>
                <a:gridCol w="2939547"/>
              </a:tblGrid>
              <a:tr h="432048">
                <a:tc>
                  <a:txBody>
                    <a:bodyPr/>
                    <a:lstStyle/>
                    <a:p>
                      <a:r>
                        <a:rPr lang="es-ES" b="0" i="0" dirty="0" smtClean="0"/>
                        <a:t>               </a:t>
                      </a:r>
                      <a:r>
                        <a:rPr lang="es-ES" b="0" i="0" dirty="0" err="1" smtClean="0"/>
                        <a:t>Subject</a:t>
                      </a:r>
                      <a:r>
                        <a:rPr lang="es-ES" b="0" i="0" dirty="0" smtClean="0"/>
                        <a:t>              </a:t>
                      </a:r>
                      <a:endParaRPr lang="es-E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    </a:t>
                      </a:r>
                      <a:r>
                        <a:rPr lang="es-ES" dirty="0" err="1" smtClean="0"/>
                        <a:t>Main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smtClean="0"/>
                        <a:t>verb  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18614"/>
              </p:ext>
            </p:extLst>
          </p:nvPr>
        </p:nvGraphicFramePr>
        <p:xfrm>
          <a:off x="1571604" y="4572008"/>
          <a:ext cx="6096000" cy="37084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00336"/>
                <a:gridCol w="1547664"/>
                <a:gridCol w="1524000"/>
              </a:tblGrid>
              <a:tr h="370841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Subject</a:t>
                      </a:r>
                      <a:r>
                        <a:rPr lang="es-ES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Auxiliary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smtClean="0"/>
                        <a:t>verb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Not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Main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smtClean="0"/>
                        <a:t>verb 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880330"/>
              </p:ext>
            </p:extLst>
          </p:nvPr>
        </p:nvGraphicFramePr>
        <p:xfrm>
          <a:off x="1571604" y="5715016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Auxiliary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err="1" smtClean="0"/>
                        <a:t>verb</a:t>
                      </a:r>
                      <a:r>
                        <a:rPr lang="es-ES" dirty="0" smtClean="0"/>
                        <a:t> 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Subject</a:t>
                      </a:r>
                      <a:r>
                        <a:rPr lang="es-ES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Main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err="1" smtClean="0"/>
                        <a:t>verb</a:t>
                      </a:r>
                      <a:r>
                        <a:rPr lang="es-ES" dirty="0" smtClean="0"/>
                        <a:t> 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8143900" y="642939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Rebolledo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673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Verb to be </a:t>
            </a:r>
            <a:endParaRPr lang="es-ES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245000"/>
              </p:ext>
            </p:extLst>
          </p:nvPr>
        </p:nvGraphicFramePr>
        <p:xfrm>
          <a:off x="1403648" y="2204864"/>
          <a:ext cx="6552728" cy="3888430"/>
        </p:xfrm>
        <a:graphic>
          <a:graphicData uri="http://schemas.openxmlformats.org/drawingml/2006/table">
            <a:tbl>
              <a:tblPr/>
              <a:tblGrid>
                <a:gridCol w="3276364"/>
                <a:gridCol w="3276364"/>
              </a:tblGrid>
              <a:tr h="555490">
                <a:tc>
                  <a:txBody>
                    <a:bodyPr/>
                    <a:lstStyle/>
                    <a:p>
                      <a:r>
                        <a:rPr lang="es-ES" sz="1800" dirty="0">
                          <a:solidFill>
                            <a:srgbClr val="FBFBFB"/>
                          </a:solidFill>
                          <a:effectLst/>
                        </a:rPr>
                        <a:t>Subject Pronouns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solidFill>
                            <a:srgbClr val="FBFBFB"/>
                          </a:solidFill>
                          <a:effectLst/>
                        </a:rPr>
                        <a:t>Full Form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3300"/>
                    </a:solidFill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fontAlgn="t"/>
                      <a:r>
                        <a:rPr lang="es-ES" sz="1800" dirty="0">
                          <a:effectLst/>
                        </a:rPr>
                        <a:t>I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2000" b="1" dirty="0">
                          <a:effectLst/>
                          <a:latin typeface="+mj-lt"/>
                        </a:rPr>
                        <a:t>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fontAlgn="t"/>
                      <a:r>
                        <a:rPr lang="es-ES" sz="1800" dirty="0">
                          <a:effectLst/>
                        </a:rPr>
                        <a:t>you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2000" b="1" dirty="0">
                          <a:effectLst/>
                          <a:latin typeface="+mj-lt"/>
                        </a:rPr>
                        <a:t>are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fontAlgn="t"/>
                      <a:r>
                        <a:rPr lang="es-ES" sz="1800" dirty="0">
                          <a:effectLst/>
                        </a:rPr>
                        <a:t>he/she/it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2000" b="1" dirty="0">
                          <a:effectLst/>
                          <a:latin typeface="+mj-lt"/>
                        </a:rPr>
                        <a:t>is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fontAlgn="t"/>
                      <a:r>
                        <a:rPr lang="es-ES" sz="1800" dirty="0">
                          <a:effectLst/>
                        </a:rPr>
                        <a:t>we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2000" b="1" dirty="0">
                          <a:effectLst/>
                          <a:latin typeface="+mj-lt"/>
                        </a:rPr>
                        <a:t>are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fontAlgn="t"/>
                      <a:r>
                        <a:rPr lang="es-ES" sz="1800" dirty="0">
                          <a:effectLst/>
                        </a:rPr>
                        <a:t>you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2000" b="1" dirty="0">
                          <a:effectLst/>
                          <a:latin typeface="+mj-lt"/>
                        </a:rPr>
                        <a:t>are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fontAlgn="t"/>
                      <a:r>
                        <a:rPr lang="es-ES" sz="1800" dirty="0">
                          <a:effectLst/>
                        </a:rPr>
                        <a:t>they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2000" b="1" dirty="0">
                          <a:effectLst/>
                          <a:latin typeface="+mj-lt"/>
                        </a:rPr>
                        <a:t>are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429652" y="642939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Mena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031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Example</a:t>
            </a:r>
            <a:r>
              <a:rPr lang="es-ES" dirty="0" err="1"/>
              <a:t>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 </a:t>
            </a:r>
            <a:r>
              <a:rPr lang="en-US" b="1" u="sng" dirty="0"/>
              <a:t>play</a:t>
            </a:r>
            <a:r>
              <a:rPr lang="en-US" dirty="0"/>
              <a:t> tennis.</a:t>
            </a:r>
          </a:p>
          <a:p>
            <a:r>
              <a:rPr lang="en-US" dirty="0"/>
              <a:t>She </a:t>
            </a:r>
            <a:r>
              <a:rPr lang="en-US" b="1" u="sng" dirty="0"/>
              <a:t>does not play</a:t>
            </a:r>
            <a:r>
              <a:rPr lang="en-US" dirty="0"/>
              <a:t> tennis.</a:t>
            </a:r>
          </a:p>
          <a:p>
            <a:r>
              <a:rPr lang="en-US" b="1" u="sng" dirty="0"/>
              <a:t>Does</a:t>
            </a:r>
            <a:r>
              <a:rPr lang="en-US" dirty="0"/>
              <a:t> he </a:t>
            </a:r>
            <a:r>
              <a:rPr lang="en-US" b="1" u="sng" dirty="0"/>
              <a:t>play</a:t>
            </a:r>
            <a:r>
              <a:rPr lang="en-US" dirty="0"/>
              <a:t> tennis?</a:t>
            </a:r>
          </a:p>
          <a:p>
            <a:r>
              <a:rPr lang="en-US" dirty="0"/>
              <a:t>The train </a:t>
            </a:r>
            <a:r>
              <a:rPr lang="en-US" b="1" u="sng" dirty="0"/>
              <a:t>leaves</a:t>
            </a:r>
            <a:r>
              <a:rPr lang="en-US" dirty="0"/>
              <a:t> every morning at 8 AM.</a:t>
            </a:r>
          </a:p>
          <a:p>
            <a:r>
              <a:rPr lang="en-US" dirty="0"/>
              <a:t>The train </a:t>
            </a:r>
            <a:r>
              <a:rPr lang="en-US" b="1" u="sng" dirty="0"/>
              <a:t>does not leave</a:t>
            </a:r>
            <a:r>
              <a:rPr lang="en-US" dirty="0"/>
              <a:t> at 9 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She is a tennis player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7715272" y="635795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Henríquez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973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81</TotalTime>
  <Words>159</Words>
  <Application>Microsoft Office PowerPoint</Application>
  <PresentationFormat>Presentación en pantalla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Brush Script MT</vt:lpstr>
      <vt:lpstr>Constantia</vt:lpstr>
      <vt:lpstr>Franklin Gothic Book</vt:lpstr>
      <vt:lpstr>Rage Italic</vt:lpstr>
      <vt:lpstr>Times New Roman</vt:lpstr>
      <vt:lpstr>Chincheta</vt:lpstr>
      <vt:lpstr>Simple Present  Tense </vt:lpstr>
      <vt:lpstr>Introduction </vt:lpstr>
      <vt:lpstr>Uses </vt:lpstr>
      <vt:lpstr>Form of Simple Present </vt:lpstr>
      <vt:lpstr>Verb to be </vt:lpstr>
      <vt:lpstr>Examples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  Tense</dc:title>
  <dc:creator>pc04</dc:creator>
  <cp:lastModifiedBy>Usuario de Windows</cp:lastModifiedBy>
  <cp:revision>16</cp:revision>
  <dcterms:created xsi:type="dcterms:W3CDTF">2015-03-17T10:50:23Z</dcterms:created>
  <dcterms:modified xsi:type="dcterms:W3CDTF">2020-03-23T01:18:36Z</dcterms:modified>
</cp:coreProperties>
</file>