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70CB22-E9E3-4A73-8E20-12F50DC11469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AC38354-0DEA-4609-B864-729849D2D20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268760"/>
            <a:ext cx="6264696" cy="1828090"/>
          </a:xfrm>
        </p:spPr>
        <p:txBody>
          <a:bodyPr/>
          <a:lstStyle/>
          <a:p>
            <a:r>
              <a:rPr lang="es-ES" sz="6000" dirty="0" err="1" smtClean="0">
                <a:latin typeface="Andalus" pitchFamily="18" charset="-78"/>
                <a:cs typeface="Andalus" pitchFamily="18" charset="-78"/>
              </a:rPr>
              <a:t>Present</a:t>
            </a:r>
            <a:r>
              <a:rPr lang="es-ES" sz="6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6000" dirty="0" err="1">
                <a:latin typeface="Andalus" pitchFamily="18" charset="-78"/>
                <a:cs typeface="Andalus" pitchFamily="18" charset="-78"/>
              </a:rPr>
              <a:t>perfect</a:t>
            </a:r>
            <a:endParaRPr lang="es-ES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3888" y="4437112"/>
            <a:ext cx="4968552" cy="2088232"/>
          </a:xfrm>
        </p:spPr>
        <p:txBody>
          <a:bodyPr>
            <a:normAutofit/>
          </a:bodyPr>
          <a:lstStyle/>
          <a:p>
            <a:endParaRPr lang="es-ES" sz="1600" dirty="0" smtClean="0">
              <a:solidFill>
                <a:schemeClr val="tx1"/>
              </a:solidFill>
              <a:latin typeface="Berlin Sans FB" pitchFamily="34" charset="0"/>
              <a:cs typeface="Aharoni" pitchFamily="2" charset="-79"/>
            </a:endParaRPr>
          </a:p>
          <a:p>
            <a:endParaRPr lang="es-E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1578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060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764704"/>
            <a:ext cx="7520940" cy="1047016"/>
          </a:xfrm>
        </p:spPr>
        <p:txBody>
          <a:bodyPr/>
          <a:lstStyle/>
          <a:p>
            <a:r>
              <a:rPr lang="es-ES" sz="6000" dirty="0" smtClean="0">
                <a:latin typeface="Andalus" pitchFamily="18" charset="-78"/>
                <a:cs typeface="Andalus" pitchFamily="18" charset="-78"/>
              </a:rPr>
              <a:t>Uses</a:t>
            </a:r>
            <a:r>
              <a:rPr lang="es-ES" sz="4800" dirty="0" smtClean="0"/>
              <a:t> </a:t>
            </a: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132856"/>
            <a:ext cx="4549119" cy="3603812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rlin Sans FB" pitchFamily="34" charset="0"/>
              </a:rPr>
              <a:t>    </a:t>
            </a:r>
            <a:r>
              <a:rPr lang="es-ES" sz="2400" dirty="0" err="1" smtClean="0">
                <a:latin typeface="Berlin Sans FB" pitchFamily="34" charset="0"/>
              </a:rPr>
              <a:t>The</a:t>
            </a:r>
            <a:r>
              <a:rPr lang="es-ES" sz="2400" dirty="0" smtClean="0">
                <a:latin typeface="Berlin Sans FB" pitchFamily="34" charset="0"/>
              </a:rPr>
              <a:t> present perfect is used </a:t>
            </a:r>
            <a:r>
              <a:rPr lang="es-ES" sz="2400" dirty="0" err="1" smtClean="0">
                <a:latin typeface="Berlin Sans FB" pitchFamily="34" charset="0"/>
              </a:rPr>
              <a:t>to</a:t>
            </a:r>
            <a:r>
              <a:rPr lang="es-ES" sz="2400" dirty="0" smtClean="0">
                <a:latin typeface="Berlin Sans FB" pitchFamily="34" charset="0"/>
              </a:rPr>
              <a:t> </a:t>
            </a:r>
            <a:r>
              <a:rPr lang="es-ES" sz="2400" dirty="0" err="1" smtClean="0">
                <a:latin typeface="Berlin Sans FB" pitchFamily="34" charset="0"/>
              </a:rPr>
              <a:t>indicate</a:t>
            </a:r>
            <a:r>
              <a:rPr lang="es-ES" sz="2400" dirty="0" smtClean="0">
                <a:latin typeface="Berlin Sans FB" pitchFamily="34" charset="0"/>
              </a:rPr>
              <a:t> a link between the present and the past. The time in which the action takes place is prior to the present but nonspecific and, often, there is a greater interest in the result than in the action itself</a:t>
            </a:r>
            <a:r>
              <a:rPr lang="es-ES" sz="2400" dirty="0">
                <a:latin typeface="Berlin Sans FB" pitchFamily="34" charset="0"/>
              </a:rPr>
              <a:t>.</a:t>
            </a:r>
            <a:endParaRPr lang="es-ES" sz="2400" dirty="0" smtClean="0">
              <a:latin typeface="Berlin Sans FB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18328"/>
              </p:ext>
            </p:extLst>
          </p:nvPr>
        </p:nvGraphicFramePr>
        <p:xfrm>
          <a:off x="5652120" y="2276872"/>
          <a:ext cx="2880320" cy="252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</a:tblGrid>
              <a:tr h="1260140">
                <a:tc>
                  <a:txBody>
                    <a:bodyPr/>
                    <a:lstStyle/>
                    <a:p>
                      <a:r>
                        <a:rPr lang="es-ES" sz="3200" dirty="0" err="1" smtClean="0">
                          <a:latin typeface="Andalus" pitchFamily="18" charset="-78"/>
                          <a:cs typeface="Andalus" pitchFamily="18" charset="-78"/>
                        </a:rPr>
                        <a:t>Have</a:t>
                      </a:r>
                      <a:endParaRPr lang="es-ES" sz="32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latin typeface="Andalus" pitchFamily="18" charset="-78"/>
                          <a:cs typeface="Andalus" pitchFamily="18" charset="-78"/>
                        </a:rPr>
                        <a:t>Has</a:t>
                      </a:r>
                      <a:endParaRPr lang="es-ES" sz="32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Berlin Sans FB" pitchFamily="34" charset="0"/>
                        </a:rPr>
                        <a:t>I/</a:t>
                      </a:r>
                      <a:r>
                        <a:rPr lang="es-ES" sz="2400" dirty="0" err="1" smtClean="0">
                          <a:latin typeface="Berlin Sans FB" pitchFamily="34" charset="0"/>
                        </a:rPr>
                        <a:t>we</a:t>
                      </a:r>
                      <a:r>
                        <a:rPr lang="es-ES" sz="2400" dirty="0" smtClean="0">
                          <a:latin typeface="Berlin Sans FB" pitchFamily="34" charset="0"/>
                        </a:rPr>
                        <a:t>/</a:t>
                      </a:r>
                      <a:r>
                        <a:rPr lang="es-ES" sz="2400" dirty="0" err="1" smtClean="0">
                          <a:latin typeface="Berlin Sans FB" pitchFamily="34" charset="0"/>
                        </a:rPr>
                        <a:t>the</a:t>
                      </a:r>
                      <a:r>
                        <a:rPr lang="es-ES" sz="2400" dirty="0" smtClean="0">
                          <a:latin typeface="Berlin Sans FB" pitchFamily="34" charset="0"/>
                        </a:rPr>
                        <a:t>/</a:t>
                      </a:r>
                      <a:r>
                        <a:rPr lang="es-ES" sz="2400" dirty="0" err="1" smtClean="0">
                          <a:latin typeface="Berlin Sans FB" pitchFamily="34" charset="0"/>
                        </a:rPr>
                        <a:t>you</a:t>
                      </a:r>
                      <a:endParaRPr lang="es-ES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 smtClean="0">
                          <a:latin typeface="Berlin Sans FB" pitchFamily="34" charset="0"/>
                        </a:rPr>
                        <a:t>She</a:t>
                      </a:r>
                      <a:r>
                        <a:rPr lang="es-ES" sz="2400" dirty="0" smtClean="0">
                          <a:latin typeface="Berlin Sans FB" pitchFamily="34" charset="0"/>
                        </a:rPr>
                        <a:t>/he/</a:t>
                      </a:r>
                      <a:r>
                        <a:rPr lang="es-ES" sz="2400" dirty="0" err="1" smtClean="0">
                          <a:latin typeface="Berlin Sans FB" pitchFamily="34" charset="0"/>
                        </a:rPr>
                        <a:t>it</a:t>
                      </a:r>
                      <a:endParaRPr lang="es-ES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76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520940" cy="1119024"/>
          </a:xfrm>
        </p:spPr>
        <p:txBody>
          <a:bodyPr/>
          <a:lstStyle/>
          <a:p>
            <a:r>
              <a:rPr lang="es-ES" sz="6000" dirty="0" smtClean="0">
                <a:latin typeface="Andalus" pitchFamily="18" charset="-78"/>
                <a:cs typeface="Andalus" pitchFamily="18" charset="-78"/>
              </a:rPr>
              <a:t>Uso </a:t>
            </a:r>
            <a:endParaRPr lang="es-ES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276872"/>
            <a:ext cx="7520940" cy="3579849"/>
          </a:xfrm>
        </p:spPr>
        <p:txBody>
          <a:bodyPr/>
          <a:lstStyle/>
          <a:p>
            <a:r>
              <a:rPr lang="es-ES" sz="2400" dirty="0" smtClean="0">
                <a:latin typeface="Berlin Sans FB" pitchFamily="34" charset="0"/>
              </a:rPr>
              <a:t>    El presente perfecto se emplea para señalar un vinculo entre el presente y el pasado. El tiempo en que transcurre la acción es anterior al presente pero inespecífico y, a menudo , recae un mayor interés sobre el resultado que sobre la propia acción.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618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20688"/>
            <a:ext cx="7637472" cy="1263040"/>
          </a:xfrm>
        </p:spPr>
        <p:txBody>
          <a:bodyPr>
            <a:noAutofit/>
          </a:bodyPr>
          <a:lstStyle/>
          <a:p>
            <a:r>
              <a:rPr lang="es-ES" sz="5400" dirty="0" err="1" smtClean="0">
                <a:latin typeface="Andalus" pitchFamily="18" charset="-78"/>
                <a:cs typeface="Andalus" pitchFamily="18" charset="-78"/>
              </a:rPr>
              <a:t>Affirmative</a:t>
            </a:r>
            <a:r>
              <a:rPr lang="es-ES" sz="5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5400" dirty="0" err="1" smtClean="0">
                <a:latin typeface="Andalus" pitchFamily="18" charset="-78"/>
                <a:cs typeface="Andalus" pitchFamily="18" charset="-78"/>
              </a:rPr>
              <a:t>sentences</a:t>
            </a:r>
            <a:endParaRPr lang="es-ES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043608" y="3040151"/>
            <a:ext cx="7272808" cy="378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dirty="0" smtClean="0">
                <a:latin typeface="Berlin Sans FB" pitchFamily="34" charset="0"/>
              </a:rPr>
              <a:t>Regular </a:t>
            </a:r>
            <a:r>
              <a:rPr lang="es-ES" sz="2400" b="1" dirty="0" err="1" smtClean="0">
                <a:latin typeface="Berlin Sans FB" pitchFamily="34" charset="0"/>
              </a:rPr>
              <a:t>verb</a:t>
            </a:r>
            <a:r>
              <a:rPr lang="es-ES" sz="2400" b="1" dirty="0" smtClean="0">
                <a:latin typeface="Berlin Sans FB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sz="2400" b="0" dirty="0" err="1" smtClean="0">
                <a:latin typeface="Berlin Sans FB" pitchFamily="34" charset="0"/>
              </a:rPr>
              <a:t>We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have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talked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to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>
                <a:latin typeface="Berlin Sans FB" pitchFamily="34" charset="0"/>
              </a:rPr>
              <a:t>R</a:t>
            </a:r>
            <a:r>
              <a:rPr lang="es-ES" sz="2400" b="0" dirty="0" smtClean="0">
                <a:latin typeface="Berlin Sans FB" pitchFamily="34" charset="0"/>
              </a:rPr>
              <a:t>osa. </a:t>
            </a:r>
            <a:r>
              <a:rPr lang="es-ES" sz="2400" b="0" dirty="0" smtClean="0">
                <a:latin typeface="Berlin Sans FB" pitchFamily="34" charset="0"/>
              </a:rPr>
              <a:t>(Hemos </a:t>
            </a:r>
            <a:r>
              <a:rPr lang="es-ES" sz="2400" b="0" dirty="0">
                <a:latin typeface="Berlin Sans FB" pitchFamily="34" charset="0"/>
              </a:rPr>
              <a:t>hablado con R</a:t>
            </a:r>
            <a:r>
              <a:rPr lang="es-ES" sz="2400" b="0" dirty="0" smtClean="0">
                <a:latin typeface="Berlin Sans FB" pitchFamily="34" charset="0"/>
              </a:rPr>
              <a:t>osa)</a:t>
            </a:r>
          </a:p>
          <a:p>
            <a:pPr marL="0" indent="0"/>
            <a:endParaRPr lang="es-ES" sz="2400" b="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Berlin Sans FB" pitchFamily="34" charset="0"/>
              </a:rPr>
              <a:t>Irregular </a:t>
            </a:r>
            <a:r>
              <a:rPr lang="es-ES" sz="2400" dirty="0" err="1" smtClean="0">
                <a:latin typeface="Berlin Sans FB" pitchFamily="34" charset="0"/>
              </a:rPr>
              <a:t>verb</a:t>
            </a:r>
            <a:endParaRPr lang="es-ES" sz="2400" dirty="0" smtClean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400" b="0" dirty="0" smtClean="0">
                <a:latin typeface="Berlin Sans FB" pitchFamily="34" charset="0"/>
              </a:rPr>
              <a:t>I </a:t>
            </a:r>
            <a:r>
              <a:rPr lang="es-ES" sz="2400" b="0" dirty="0" err="1" smtClean="0">
                <a:latin typeface="Berlin Sans FB" pitchFamily="34" charset="0"/>
              </a:rPr>
              <a:t>have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left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the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party</a:t>
            </a:r>
            <a:r>
              <a:rPr lang="es-ES" sz="2400" b="0" dirty="0" smtClean="0">
                <a:latin typeface="Berlin Sans FB" pitchFamily="34" charset="0"/>
              </a:rPr>
              <a:t>. (</a:t>
            </a:r>
            <a:r>
              <a:rPr lang="es-ES" sz="2400" b="0" dirty="0">
                <a:latin typeface="Berlin Sans FB" pitchFamily="34" charset="0"/>
              </a:rPr>
              <a:t>Me </a:t>
            </a:r>
            <a:r>
              <a:rPr lang="es-ES" sz="2400" b="0" dirty="0" smtClean="0">
                <a:latin typeface="Berlin Sans FB" pitchFamily="34" charset="0"/>
              </a:rPr>
              <a:t>he ido </a:t>
            </a:r>
            <a:r>
              <a:rPr lang="es-ES" sz="2400" b="0" dirty="0">
                <a:latin typeface="Berlin Sans FB" pitchFamily="34" charset="0"/>
              </a:rPr>
              <a:t>de la fiesta</a:t>
            </a:r>
            <a:r>
              <a:rPr lang="es-ES" sz="2400" b="0" dirty="0" smtClean="0">
                <a:latin typeface="Berlin Sans FB" pitchFamily="34" charset="0"/>
              </a:rPr>
              <a:t>.)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Berlin Sans FB" pitchFamily="34" charset="0"/>
              </a:rPr>
              <a:t>He </a:t>
            </a:r>
            <a:r>
              <a:rPr lang="en-US" sz="2400" b="0" dirty="0">
                <a:latin typeface="Berlin Sans FB" pitchFamily="34" charset="0"/>
              </a:rPr>
              <a:t>has eaten at the new </a:t>
            </a:r>
            <a:r>
              <a:rPr lang="en-US" sz="2400" b="0" dirty="0" smtClean="0">
                <a:latin typeface="Berlin Sans FB" pitchFamily="34" charset="0"/>
              </a:rPr>
              <a:t>restaurant.</a:t>
            </a:r>
            <a:r>
              <a:rPr lang="es-ES" sz="2400" b="0" dirty="0">
                <a:latin typeface="Berlin Sans FB" pitchFamily="34" charset="0"/>
              </a:rPr>
              <a:t> </a:t>
            </a:r>
            <a:r>
              <a:rPr lang="es-ES" sz="2400" b="0" dirty="0" smtClean="0">
                <a:latin typeface="Berlin Sans FB" pitchFamily="34" charset="0"/>
              </a:rPr>
              <a:t>(</a:t>
            </a:r>
            <a:r>
              <a:rPr lang="es-ES" sz="2400" b="0" dirty="0" smtClean="0">
                <a:latin typeface="Berlin Sans FB" pitchFamily="34" charset="0"/>
              </a:rPr>
              <a:t>Él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>
                <a:latin typeface="Berlin Sans FB" pitchFamily="34" charset="0"/>
              </a:rPr>
              <a:t>ha comido en el nuevo </a:t>
            </a:r>
            <a:r>
              <a:rPr lang="es-ES" sz="2400" b="0" dirty="0" smtClean="0">
                <a:latin typeface="Berlin Sans FB" pitchFamily="34" charset="0"/>
              </a:rPr>
              <a:t>restaurante)</a:t>
            </a:r>
            <a:endParaRPr lang="es-ES" sz="2400" b="0" dirty="0">
              <a:latin typeface="Berlin Sans FB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636778"/>
              </p:ext>
            </p:extLst>
          </p:nvPr>
        </p:nvGraphicFramePr>
        <p:xfrm>
          <a:off x="971600" y="1988840"/>
          <a:ext cx="7344816" cy="7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730880"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Subject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Auxiliar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verb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(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have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/has)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Past</a:t>
                      </a:r>
                      <a:r>
                        <a:rPr lang="es-ES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s-ES" sz="2000" baseline="0" dirty="0" err="1" smtClean="0">
                          <a:latin typeface="Andalus" pitchFamily="18" charset="-78"/>
                          <a:cs typeface="Andalus" pitchFamily="18" charset="-78"/>
                        </a:rPr>
                        <a:t>participle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complement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306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65245" cy="1202485"/>
          </a:xfrm>
        </p:spPr>
        <p:txBody>
          <a:bodyPr/>
          <a:lstStyle/>
          <a:p>
            <a:r>
              <a:rPr lang="es-ES" sz="5400" dirty="0" err="1" smtClean="0">
                <a:latin typeface="Andalus" pitchFamily="18" charset="-78"/>
                <a:cs typeface="Andalus" pitchFamily="18" charset="-78"/>
              </a:rPr>
              <a:t>Negative</a:t>
            </a:r>
            <a:r>
              <a:rPr lang="es-ES" sz="5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5400" dirty="0" err="1" smtClean="0">
                <a:latin typeface="Andalus" pitchFamily="18" charset="-78"/>
                <a:cs typeface="Andalus" pitchFamily="18" charset="-78"/>
              </a:rPr>
              <a:t>sentences</a:t>
            </a:r>
            <a:endParaRPr lang="es-ES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043608" y="2780928"/>
            <a:ext cx="6840760" cy="4077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dirty="0">
                <a:latin typeface="Berlin Sans FB" pitchFamily="34" charset="0"/>
              </a:rPr>
              <a:t>Regular </a:t>
            </a:r>
            <a:r>
              <a:rPr lang="es-ES" sz="2400" b="1" dirty="0" err="1">
                <a:latin typeface="Berlin Sans FB" pitchFamily="34" charset="0"/>
              </a:rPr>
              <a:t>verb</a:t>
            </a:r>
            <a:r>
              <a:rPr lang="es-ES" sz="2400" b="1" dirty="0">
                <a:latin typeface="Berlin Sans FB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sz="2400" b="0" dirty="0" err="1" smtClean="0">
                <a:latin typeface="Berlin Sans FB" pitchFamily="34" charset="0"/>
              </a:rPr>
              <a:t>We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have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not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talked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to</a:t>
            </a:r>
            <a:r>
              <a:rPr lang="es-ES" sz="2400" b="0" dirty="0" smtClean="0">
                <a:latin typeface="Berlin Sans FB" pitchFamily="34" charset="0"/>
              </a:rPr>
              <a:t> rosa. </a:t>
            </a:r>
            <a:r>
              <a:rPr lang="es-ES" sz="2400" b="0" dirty="0" smtClean="0">
                <a:latin typeface="Berlin Sans FB" pitchFamily="34" charset="0"/>
              </a:rPr>
              <a:t>(No </a:t>
            </a:r>
            <a:r>
              <a:rPr lang="es-ES" sz="2400" b="0" dirty="0" smtClean="0">
                <a:latin typeface="Berlin Sans FB" pitchFamily="34" charset="0"/>
              </a:rPr>
              <a:t>hemos hablado con Rosa)</a:t>
            </a:r>
          </a:p>
          <a:p>
            <a:pPr marL="0" indent="0"/>
            <a:endParaRPr lang="es-ES" sz="2400" b="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s-ES" sz="2400" b="1" dirty="0">
                <a:latin typeface="Berlin Sans FB" pitchFamily="34" charset="0"/>
              </a:rPr>
              <a:t>Irregular </a:t>
            </a:r>
            <a:r>
              <a:rPr lang="es-ES" sz="2400" b="1" dirty="0" err="1">
                <a:latin typeface="Berlin Sans FB" pitchFamily="34" charset="0"/>
              </a:rPr>
              <a:t>verb</a:t>
            </a:r>
            <a:endParaRPr lang="es-ES" sz="2400" b="1" dirty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400" b="0" dirty="0">
                <a:latin typeface="Berlin Sans FB" pitchFamily="34" charset="0"/>
              </a:rPr>
              <a:t>I </a:t>
            </a:r>
            <a:r>
              <a:rPr lang="es-ES" sz="2400" b="0" dirty="0" err="1" smtClean="0">
                <a:latin typeface="Berlin Sans FB" pitchFamily="34" charset="0"/>
              </a:rPr>
              <a:t>have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 smtClean="0">
                <a:latin typeface="Berlin Sans FB" pitchFamily="34" charset="0"/>
              </a:rPr>
              <a:t>not</a:t>
            </a:r>
            <a:r>
              <a:rPr lang="es-ES" sz="2400" b="0" dirty="0" smtClean="0">
                <a:latin typeface="Berlin Sans FB" pitchFamily="34" charset="0"/>
              </a:rPr>
              <a:t> </a:t>
            </a:r>
            <a:r>
              <a:rPr lang="es-ES" sz="2400" b="0" dirty="0" err="1">
                <a:latin typeface="Berlin Sans FB" pitchFamily="34" charset="0"/>
              </a:rPr>
              <a:t>left</a:t>
            </a:r>
            <a:r>
              <a:rPr lang="es-ES" sz="2400" b="0" dirty="0">
                <a:latin typeface="Berlin Sans FB" pitchFamily="34" charset="0"/>
              </a:rPr>
              <a:t> </a:t>
            </a:r>
            <a:r>
              <a:rPr lang="es-ES" sz="2400" b="0" dirty="0" err="1">
                <a:latin typeface="Berlin Sans FB" pitchFamily="34" charset="0"/>
              </a:rPr>
              <a:t>the</a:t>
            </a:r>
            <a:r>
              <a:rPr lang="es-ES" sz="2400" b="0" dirty="0">
                <a:latin typeface="Berlin Sans FB" pitchFamily="34" charset="0"/>
              </a:rPr>
              <a:t> </a:t>
            </a:r>
            <a:r>
              <a:rPr lang="es-ES" sz="2400" b="0" dirty="0" err="1">
                <a:latin typeface="Berlin Sans FB" pitchFamily="34" charset="0"/>
              </a:rPr>
              <a:t>party</a:t>
            </a:r>
            <a:r>
              <a:rPr lang="es-ES" sz="2400" b="0" dirty="0">
                <a:latin typeface="Berlin Sans FB" pitchFamily="34" charset="0"/>
              </a:rPr>
              <a:t>. </a:t>
            </a:r>
            <a:r>
              <a:rPr lang="es-ES" sz="2400" b="0" dirty="0" smtClean="0">
                <a:latin typeface="Berlin Sans FB" pitchFamily="34" charset="0"/>
              </a:rPr>
              <a:t>(No me he ido de </a:t>
            </a:r>
            <a:r>
              <a:rPr lang="es-ES" sz="2400" b="0" dirty="0">
                <a:latin typeface="Berlin Sans FB" pitchFamily="34" charset="0"/>
              </a:rPr>
              <a:t>la fiesta.)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latin typeface="Berlin Sans FB" pitchFamily="34" charset="0"/>
              </a:rPr>
              <a:t>He </a:t>
            </a:r>
            <a:r>
              <a:rPr lang="en-US" sz="2400" b="0" dirty="0" smtClean="0">
                <a:latin typeface="Berlin Sans FB" pitchFamily="34" charset="0"/>
              </a:rPr>
              <a:t>has not </a:t>
            </a:r>
            <a:r>
              <a:rPr lang="en-US" sz="2400" b="0" dirty="0">
                <a:latin typeface="Berlin Sans FB" pitchFamily="34" charset="0"/>
              </a:rPr>
              <a:t>eaten at the new restaurant.</a:t>
            </a:r>
            <a:r>
              <a:rPr lang="es-ES" sz="2400" b="0" dirty="0">
                <a:latin typeface="Berlin Sans FB" pitchFamily="34" charset="0"/>
              </a:rPr>
              <a:t> </a:t>
            </a:r>
            <a:r>
              <a:rPr lang="es-ES" sz="2400" b="0" dirty="0" smtClean="0">
                <a:latin typeface="Berlin Sans FB" pitchFamily="34" charset="0"/>
              </a:rPr>
              <a:t>(</a:t>
            </a:r>
            <a:r>
              <a:rPr lang="es-ES" sz="2400" b="0" dirty="0" err="1" smtClean="0">
                <a:latin typeface="Berlin Sans FB" pitchFamily="34" charset="0"/>
              </a:rPr>
              <a:t>Éll</a:t>
            </a:r>
            <a:r>
              <a:rPr lang="es-ES" sz="2400" b="0" dirty="0">
                <a:latin typeface="Berlin Sans FB" pitchFamily="34" charset="0"/>
              </a:rPr>
              <a:t> </a:t>
            </a:r>
            <a:r>
              <a:rPr lang="es-ES" sz="2400" b="0" dirty="0" smtClean="0">
                <a:latin typeface="Berlin Sans FB" pitchFamily="34" charset="0"/>
              </a:rPr>
              <a:t>no </a:t>
            </a:r>
            <a:r>
              <a:rPr lang="es-ES" sz="2400" b="0" dirty="0" smtClean="0">
                <a:latin typeface="Berlin Sans FB" pitchFamily="34" charset="0"/>
              </a:rPr>
              <a:t>ha </a:t>
            </a:r>
            <a:r>
              <a:rPr lang="es-ES" sz="2400" b="0" dirty="0">
                <a:latin typeface="Berlin Sans FB" pitchFamily="34" charset="0"/>
              </a:rPr>
              <a:t>comido en el nuevo restaurante</a:t>
            </a:r>
            <a:r>
              <a:rPr lang="es-ES" sz="2400" b="0" dirty="0" smtClean="0">
                <a:latin typeface="Berlin Sans FB" pitchFamily="34" charset="0"/>
              </a:rPr>
              <a:t>)</a:t>
            </a:r>
            <a:endParaRPr lang="es-ES" sz="2400" b="0" dirty="0">
              <a:latin typeface="Berlin Sans FB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61630"/>
              </p:ext>
            </p:extLst>
          </p:nvPr>
        </p:nvGraphicFramePr>
        <p:xfrm>
          <a:off x="1115616" y="1556792"/>
          <a:ext cx="6768755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3751"/>
                <a:gridCol w="1353751"/>
                <a:gridCol w="1353751"/>
                <a:gridCol w="1353751"/>
                <a:gridCol w="1353751"/>
              </a:tblGrid>
              <a:tr h="1080120"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Subject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Auxiliar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verb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(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have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/has)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not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Past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participle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complement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371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5048" y="620688"/>
            <a:ext cx="8568952" cy="1008112"/>
          </a:xfrm>
        </p:spPr>
        <p:txBody>
          <a:bodyPr/>
          <a:lstStyle/>
          <a:p>
            <a:r>
              <a:rPr lang="es-ES" sz="5400" dirty="0" err="1" smtClean="0">
                <a:latin typeface="Andalus" pitchFamily="18" charset="-78"/>
                <a:cs typeface="Andalus" pitchFamily="18" charset="-78"/>
              </a:rPr>
              <a:t>Interrogative</a:t>
            </a:r>
            <a:r>
              <a:rPr lang="es-ES" sz="5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5400" dirty="0" err="1" smtClean="0">
                <a:latin typeface="Andalus" pitchFamily="18" charset="-78"/>
                <a:cs typeface="Andalus" pitchFamily="18" charset="-78"/>
              </a:rPr>
              <a:t>sentence</a:t>
            </a:r>
            <a:endParaRPr lang="es-ES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852936"/>
            <a:ext cx="7920880" cy="31683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9600" b="1" dirty="0">
                <a:latin typeface="Berlin Sans FB" pitchFamily="34" charset="0"/>
              </a:rPr>
              <a:t>Regular </a:t>
            </a:r>
            <a:r>
              <a:rPr lang="es-ES" sz="9600" b="1" dirty="0" err="1">
                <a:latin typeface="Berlin Sans FB" pitchFamily="34" charset="0"/>
              </a:rPr>
              <a:t>verb</a:t>
            </a:r>
            <a:r>
              <a:rPr lang="es-ES" sz="9600" b="1" dirty="0">
                <a:latin typeface="Berlin Sans FB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sz="9600" b="0" dirty="0" err="1" smtClean="0">
                <a:latin typeface="Berlin Sans FB" pitchFamily="34" charset="0"/>
              </a:rPr>
              <a:t>Have</a:t>
            </a:r>
            <a:r>
              <a:rPr lang="es-ES" sz="9600" b="0" dirty="0" smtClean="0">
                <a:latin typeface="Berlin Sans FB" pitchFamily="34" charset="0"/>
              </a:rPr>
              <a:t> </a:t>
            </a:r>
            <a:r>
              <a:rPr lang="es-ES" sz="9600" b="0" dirty="0" err="1" smtClean="0">
                <a:latin typeface="Berlin Sans FB" pitchFamily="34" charset="0"/>
              </a:rPr>
              <a:t>we</a:t>
            </a:r>
            <a:r>
              <a:rPr lang="es-ES" sz="9600" b="0" dirty="0" smtClean="0">
                <a:latin typeface="Berlin Sans FB" pitchFamily="34" charset="0"/>
              </a:rPr>
              <a:t> </a:t>
            </a:r>
            <a:r>
              <a:rPr lang="es-ES" sz="9600" b="0" dirty="0" err="1">
                <a:latin typeface="Berlin Sans FB" pitchFamily="34" charset="0"/>
              </a:rPr>
              <a:t>talked</a:t>
            </a:r>
            <a:r>
              <a:rPr lang="es-ES" sz="9600" b="0" dirty="0">
                <a:latin typeface="Berlin Sans FB" pitchFamily="34" charset="0"/>
              </a:rPr>
              <a:t> </a:t>
            </a:r>
            <a:r>
              <a:rPr lang="es-ES" sz="9600" b="0" dirty="0" err="1">
                <a:latin typeface="Berlin Sans FB" pitchFamily="34" charset="0"/>
              </a:rPr>
              <a:t>to</a:t>
            </a:r>
            <a:r>
              <a:rPr lang="es-ES" sz="9600" b="0" dirty="0">
                <a:latin typeface="Berlin Sans FB" pitchFamily="34" charset="0"/>
              </a:rPr>
              <a:t> </a:t>
            </a:r>
            <a:r>
              <a:rPr lang="es-ES" sz="9600" b="0" dirty="0" smtClean="0">
                <a:latin typeface="Berlin Sans FB" pitchFamily="34" charset="0"/>
              </a:rPr>
              <a:t>rosa?. (</a:t>
            </a:r>
            <a:r>
              <a:rPr lang="es-ES" sz="9600" b="0" i="1" dirty="0">
                <a:latin typeface="Berlin Sans FB" pitchFamily="34" charset="0"/>
              </a:rPr>
              <a:t>¿</a:t>
            </a:r>
            <a:r>
              <a:rPr lang="es-ES" sz="9600" b="0" dirty="0" smtClean="0">
                <a:latin typeface="Berlin Sans FB" pitchFamily="34" charset="0"/>
              </a:rPr>
              <a:t>hemos </a:t>
            </a:r>
            <a:r>
              <a:rPr lang="es-ES" sz="9600" b="0" dirty="0">
                <a:latin typeface="Berlin Sans FB" pitchFamily="34" charset="0"/>
              </a:rPr>
              <a:t>hablado con </a:t>
            </a:r>
            <a:r>
              <a:rPr lang="es-ES" sz="9600" b="0" dirty="0" smtClean="0">
                <a:latin typeface="Berlin Sans FB" pitchFamily="34" charset="0"/>
              </a:rPr>
              <a:t>rosa?)</a:t>
            </a:r>
            <a:endParaRPr lang="es-ES" sz="9600" b="0" dirty="0">
              <a:latin typeface="Berlin Sans FB" pitchFamily="34" charset="0"/>
            </a:endParaRPr>
          </a:p>
          <a:p>
            <a:pPr marL="0" indent="0"/>
            <a:endParaRPr lang="es-ES" sz="9600" b="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s-ES" sz="9600" b="1" dirty="0">
                <a:latin typeface="Berlin Sans FB" pitchFamily="34" charset="0"/>
              </a:rPr>
              <a:t>Irregular </a:t>
            </a:r>
            <a:r>
              <a:rPr lang="es-ES" sz="9600" b="1" dirty="0" err="1">
                <a:latin typeface="Berlin Sans FB" pitchFamily="34" charset="0"/>
              </a:rPr>
              <a:t>verb</a:t>
            </a:r>
            <a:endParaRPr lang="es-ES" sz="9600" b="1" dirty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9600" b="0" dirty="0" err="1" smtClean="0">
                <a:latin typeface="Berlin Sans FB" pitchFamily="34" charset="0"/>
              </a:rPr>
              <a:t>Have</a:t>
            </a:r>
            <a:r>
              <a:rPr lang="es-ES" sz="9600" b="0" dirty="0" smtClean="0">
                <a:latin typeface="Berlin Sans FB" pitchFamily="34" charset="0"/>
              </a:rPr>
              <a:t> I </a:t>
            </a:r>
            <a:r>
              <a:rPr lang="es-ES" sz="9600" b="0" dirty="0" err="1">
                <a:latin typeface="Berlin Sans FB" pitchFamily="34" charset="0"/>
              </a:rPr>
              <a:t>left</a:t>
            </a:r>
            <a:r>
              <a:rPr lang="es-ES" sz="9600" b="0" dirty="0">
                <a:latin typeface="Berlin Sans FB" pitchFamily="34" charset="0"/>
              </a:rPr>
              <a:t> </a:t>
            </a:r>
            <a:r>
              <a:rPr lang="es-ES" sz="9600" b="0" dirty="0" err="1">
                <a:latin typeface="Berlin Sans FB" pitchFamily="34" charset="0"/>
              </a:rPr>
              <a:t>the</a:t>
            </a:r>
            <a:r>
              <a:rPr lang="es-ES" sz="9600" b="0" dirty="0">
                <a:latin typeface="Berlin Sans FB" pitchFamily="34" charset="0"/>
              </a:rPr>
              <a:t> </a:t>
            </a:r>
            <a:r>
              <a:rPr lang="es-ES" sz="9600" b="0" dirty="0" err="1">
                <a:latin typeface="Berlin Sans FB" pitchFamily="34" charset="0"/>
              </a:rPr>
              <a:t>party</a:t>
            </a:r>
            <a:r>
              <a:rPr lang="es-ES" sz="9600" b="0" dirty="0" smtClean="0">
                <a:latin typeface="Berlin Sans FB" pitchFamily="34" charset="0"/>
              </a:rPr>
              <a:t>.? (</a:t>
            </a:r>
            <a:r>
              <a:rPr lang="es-ES" sz="9600" b="0" i="1" dirty="0">
                <a:latin typeface="Berlin Sans FB" pitchFamily="34" charset="0"/>
              </a:rPr>
              <a:t>¿</a:t>
            </a:r>
            <a:r>
              <a:rPr lang="es-ES" sz="9600" b="0" dirty="0" smtClean="0">
                <a:latin typeface="Berlin Sans FB" pitchFamily="34" charset="0"/>
              </a:rPr>
              <a:t>Me he ido </a:t>
            </a:r>
            <a:r>
              <a:rPr lang="es-ES" sz="9600" b="0" dirty="0">
                <a:latin typeface="Berlin Sans FB" pitchFamily="34" charset="0"/>
              </a:rPr>
              <a:t>de la </a:t>
            </a:r>
            <a:r>
              <a:rPr lang="es-ES" sz="9600" b="0" dirty="0" smtClean="0">
                <a:latin typeface="Berlin Sans FB" pitchFamily="34" charset="0"/>
              </a:rPr>
              <a:t>fiesta?)</a:t>
            </a:r>
            <a:endParaRPr lang="es-ES" sz="9600" b="0" dirty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9600" b="0" dirty="0" smtClean="0">
                <a:latin typeface="Berlin Sans FB" pitchFamily="34" charset="0"/>
              </a:rPr>
              <a:t>Has he </a:t>
            </a:r>
            <a:r>
              <a:rPr lang="en-US" sz="9600" b="0" dirty="0">
                <a:latin typeface="Berlin Sans FB" pitchFamily="34" charset="0"/>
              </a:rPr>
              <a:t>eaten at the new </a:t>
            </a:r>
            <a:r>
              <a:rPr lang="en-US" sz="9600" b="0" dirty="0" smtClean="0">
                <a:latin typeface="Berlin Sans FB" pitchFamily="34" charset="0"/>
              </a:rPr>
              <a:t>restaurant?</a:t>
            </a:r>
            <a:r>
              <a:rPr lang="es-ES" sz="9600" b="0" dirty="0" smtClean="0">
                <a:latin typeface="Berlin Sans FB" pitchFamily="34" charset="0"/>
              </a:rPr>
              <a:t> (</a:t>
            </a:r>
            <a:r>
              <a:rPr lang="es-ES" sz="9600" b="0" i="1" dirty="0" smtClean="0">
                <a:latin typeface="Berlin Sans FB" pitchFamily="34" charset="0"/>
              </a:rPr>
              <a:t>¿</a:t>
            </a:r>
            <a:r>
              <a:rPr lang="es-ES" sz="9600" b="0" dirty="0" smtClean="0">
                <a:latin typeface="Berlin Sans FB" pitchFamily="34" charset="0"/>
              </a:rPr>
              <a:t>Él </a:t>
            </a:r>
            <a:r>
              <a:rPr lang="es-ES" sz="9600" b="0" dirty="0">
                <a:latin typeface="Berlin Sans FB" pitchFamily="34" charset="0"/>
              </a:rPr>
              <a:t>ha comido en el nuevo </a:t>
            </a:r>
            <a:r>
              <a:rPr lang="es-ES" sz="9600" b="0" dirty="0" smtClean="0">
                <a:latin typeface="Berlin Sans FB" pitchFamily="34" charset="0"/>
              </a:rPr>
              <a:t>restaurante?)</a:t>
            </a:r>
            <a:endParaRPr lang="es-ES" sz="9600" b="0" dirty="0">
              <a:latin typeface="Berlin Sans FB" pitchFamily="34" charset="0"/>
            </a:endParaRPr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50153"/>
              </p:ext>
            </p:extLst>
          </p:nvPr>
        </p:nvGraphicFramePr>
        <p:xfrm>
          <a:off x="755575" y="1700808"/>
          <a:ext cx="7920880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1512168"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Auxiliary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verb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(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Have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–Has)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Subject</a:t>
                      </a:r>
                      <a:endParaRPr lang="es-ES" sz="20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s-ES" sz="20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s-ES" sz="20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s-ES" sz="20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Verb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in </a:t>
                      </a:r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Participle</a:t>
                      </a:r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  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>
                          <a:latin typeface="Andalus" pitchFamily="18" charset="-78"/>
                          <a:cs typeface="Andalus" pitchFamily="18" charset="-78"/>
                        </a:rPr>
                        <a:t>Complement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ndalus" pitchFamily="18" charset="-78"/>
                          <a:cs typeface="Andalus" pitchFamily="18" charset="-78"/>
                        </a:rPr>
                        <a:t>?</a:t>
                      </a:r>
                      <a:endParaRPr lang="es-E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289</TotalTime>
  <Words>292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Aharoni</vt:lpstr>
      <vt:lpstr>Andalus</vt:lpstr>
      <vt:lpstr>Arial</vt:lpstr>
      <vt:lpstr>Berlin Sans FB</vt:lpstr>
      <vt:lpstr>Franklin Gothic Book</vt:lpstr>
      <vt:lpstr>Franklin Gothic Medium</vt:lpstr>
      <vt:lpstr>Tunga</vt:lpstr>
      <vt:lpstr>Wingdings</vt:lpstr>
      <vt:lpstr>Ángulos</vt:lpstr>
      <vt:lpstr>Present perfect</vt:lpstr>
      <vt:lpstr>Uses </vt:lpstr>
      <vt:lpstr>Uso </vt:lpstr>
      <vt:lpstr>Affirmative sentences</vt:lpstr>
      <vt:lpstr>Negative sentences</vt:lpstr>
      <vt:lpstr>Interrogative sentence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monseñor23</dc:creator>
  <cp:lastModifiedBy>Usuario de Windows</cp:lastModifiedBy>
  <cp:revision>21</cp:revision>
  <dcterms:created xsi:type="dcterms:W3CDTF">2018-03-13T10:40:46Z</dcterms:created>
  <dcterms:modified xsi:type="dcterms:W3CDTF">2020-03-19T21:30:01Z</dcterms:modified>
</cp:coreProperties>
</file>