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gradFill rotWithShape="0">
          <a:gsLst>
            <a:gs pos="0">
              <a:srgbClr val="FFC993"/>
            </a:gs>
            <a:gs pos="100000">
              <a:srgbClr val="FFB06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vdsv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vdv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2888" y="4057650"/>
            <a:ext cx="1077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cha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495800"/>
            <a:ext cx="3181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desk"/>
          <p:cNvPicPr>
            <a:picLocks noChangeAspect="1" noChangeArrowheads="1"/>
          </p:cNvPicPr>
          <p:nvPr/>
        </p:nvPicPr>
        <p:blipFill>
          <a:blip r:embed="rId5" cstate="print"/>
          <a:srcRect b="32500"/>
          <a:stretch>
            <a:fillRect/>
          </a:stretch>
        </p:blipFill>
        <p:spPr bwMode="auto">
          <a:xfrm>
            <a:off x="1219200" y="4800600"/>
            <a:ext cx="701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office_art_calend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5570538"/>
            <a:ext cx="1600200" cy="1287462"/>
          </a:xfrm>
          <a:prstGeom prst="rect">
            <a:avLst/>
          </a:prstGeom>
          <a:noFill/>
          <a:effectLst>
            <a:outerShdw dist="53882" dir="2700000" algn="ctr" rotWithShape="0">
              <a:srgbClr val="333333"/>
            </a:outerShdw>
          </a:effectLst>
        </p:spPr>
      </p:pic>
      <p:pic>
        <p:nvPicPr>
          <p:cNvPr id="9" name="Picture 20" descr="education_art_award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5715000"/>
            <a:ext cx="1676400" cy="949325"/>
          </a:xfrm>
          <a:prstGeom prst="rect">
            <a:avLst/>
          </a:prstGeom>
          <a:noFill/>
          <a:effectLst>
            <a:outerShdw dist="35921" dir="2700000" algn="ctr" rotWithShape="0">
              <a:srgbClr val="333333"/>
            </a:outerShdw>
          </a:effectLst>
        </p:spPr>
      </p:pic>
      <p:pic>
        <p:nvPicPr>
          <p:cNvPr id="10" name="Picture 21" descr="dss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-304800"/>
            <a:ext cx="6172200" cy="981075"/>
          </a:xfrm>
          <a:prstGeom prst="rect">
            <a:avLst/>
          </a:prstGeom>
          <a:noFill/>
          <a:effectLst>
            <a:outerShdw dist="107763" dir="2700000" algn="ctr" rotWithShape="0">
              <a:srgbClr val="333333">
                <a:alpha val="50000"/>
              </a:srgbClr>
            </a:outerShdw>
          </a:effectLst>
        </p:spPr>
      </p:pic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77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D319-82D7-4A48-A693-8D27EBA99E05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148D-3465-4C0F-81A6-02259DC84A9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CE1C-5B02-4194-A751-88D13DF35D7D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2A11-8D4E-4D3D-98DB-F8EC7FD1F43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-152400"/>
            <a:ext cx="2057400" cy="6278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-152400"/>
            <a:ext cx="6019800" cy="6278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F5924-1D8A-44E6-9902-ACCF140D5E50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2454-5B3C-43AB-B197-E4127B72A74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ssd"/>
          <p:cNvPicPr>
            <a:picLocks noChangeAspect="1" noChangeArrowheads="1"/>
          </p:cNvPicPr>
          <p:nvPr/>
        </p:nvPicPr>
        <p:blipFill>
          <a:blip r:embed="rId2" cstate="print">
            <a:lum bright="42000" contrast="24000"/>
            <a:grayscl/>
          </a:blip>
          <a:srcRect/>
          <a:stretch>
            <a:fillRect/>
          </a:stretch>
        </p:blipFill>
        <p:spPr bwMode="auto">
          <a:xfrm>
            <a:off x="1447800" y="-304800"/>
            <a:ext cx="6172200" cy="981075"/>
          </a:xfrm>
          <a:prstGeom prst="rect">
            <a:avLst/>
          </a:prstGeom>
          <a:noFill/>
          <a:effectLst>
            <a:outerShdw dist="107763" dir="2700000" algn="ctr" rotWithShape="0">
              <a:srgbClr val="333333">
                <a:alpha val="50000"/>
              </a:srgbClr>
            </a:outerShdw>
          </a:effectLst>
        </p:spPr>
      </p:pic>
      <p:pic>
        <p:nvPicPr>
          <p:cNvPr id="5" name="Picture 15" descr="fvdfv"/>
          <p:cNvPicPr>
            <a:picLocks noChangeAspect="1" noChangeArrowheads="1"/>
          </p:cNvPicPr>
          <p:nvPr/>
        </p:nvPicPr>
        <p:blipFill>
          <a:blip r:embed="rId3" cstate="print">
            <a:lum bright="30000" contrast="42000"/>
            <a:grayscl/>
          </a:blip>
          <a:srcRect/>
          <a:stretch>
            <a:fillRect/>
          </a:stretch>
        </p:blipFill>
        <p:spPr bwMode="auto">
          <a:xfrm>
            <a:off x="0" y="3048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vdvf"/>
          <p:cNvPicPr>
            <a:picLocks noChangeAspect="1" noChangeArrowheads="1"/>
          </p:cNvPicPr>
          <p:nvPr/>
        </p:nvPicPr>
        <p:blipFill>
          <a:blip r:embed="rId4" cstate="print">
            <a:lum bright="54000" contrast="42000"/>
            <a:grayscl/>
          </a:blip>
          <a:srcRect/>
          <a:stretch>
            <a:fillRect/>
          </a:stretch>
        </p:blipFill>
        <p:spPr bwMode="auto">
          <a:xfrm>
            <a:off x="1512888" y="4057650"/>
            <a:ext cx="1077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hari"/>
          <p:cNvPicPr>
            <a:picLocks noChangeAspect="1" noChangeArrowheads="1"/>
          </p:cNvPicPr>
          <p:nvPr/>
        </p:nvPicPr>
        <p:blipFill>
          <a:blip r:embed="rId5" cstate="print">
            <a:lum bright="42000" contrast="48000"/>
            <a:grayscl/>
          </a:blip>
          <a:srcRect/>
          <a:stretch>
            <a:fillRect/>
          </a:stretch>
        </p:blipFill>
        <p:spPr bwMode="auto">
          <a:xfrm>
            <a:off x="4114800" y="4495800"/>
            <a:ext cx="3181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desk"/>
          <p:cNvPicPr>
            <a:picLocks noChangeAspect="1" noChangeArrowheads="1"/>
          </p:cNvPicPr>
          <p:nvPr/>
        </p:nvPicPr>
        <p:blipFill>
          <a:blip r:embed="rId6" cstate="print">
            <a:lum bright="36000" contrast="54000"/>
            <a:grayscl/>
          </a:blip>
          <a:srcRect b="32500"/>
          <a:stretch>
            <a:fillRect/>
          </a:stretch>
        </p:blipFill>
        <p:spPr bwMode="auto">
          <a:xfrm>
            <a:off x="1219200" y="4800600"/>
            <a:ext cx="701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office_art_calend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5570538"/>
            <a:ext cx="1600200" cy="1287462"/>
          </a:xfrm>
          <a:prstGeom prst="rect">
            <a:avLst/>
          </a:prstGeom>
          <a:noFill/>
          <a:effectLst>
            <a:outerShdw dist="53882" dir="2700000" algn="ctr" rotWithShape="0">
              <a:srgbClr val="333333"/>
            </a:outerShdw>
          </a:effectLst>
        </p:spPr>
      </p:pic>
      <p:pic>
        <p:nvPicPr>
          <p:cNvPr id="10" name="Picture 20" descr="education_art_awards"/>
          <p:cNvPicPr>
            <a:picLocks noChangeAspect="1" noChangeArrowheads="1"/>
          </p:cNvPicPr>
          <p:nvPr/>
        </p:nvPicPr>
        <p:blipFill>
          <a:blip r:embed="rId8" cstate="print">
            <a:lum bright="24000"/>
            <a:grayscl/>
          </a:blip>
          <a:srcRect/>
          <a:stretch>
            <a:fillRect/>
          </a:stretch>
        </p:blipFill>
        <p:spPr bwMode="auto">
          <a:xfrm>
            <a:off x="5867400" y="5715000"/>
            <a:ext cx="1676400" cy="949325"/>
          </a:xfrm>
          <a:prstGeom prst="rect">
            <a:avLst/>
          </a:prstGeom>
          <a:noFill/>
          <a:effectLst>
            <a:outerShdw dist="35921" dir="2700000" algn="ctr" rotWithShape="0">
              <a:srgbClr val="333333"/>
            </a:outerShdw>
          </a:effectLst>
        </p:spPr>
      </p:pic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77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E273D-AC54-4745-8CF1-AE18F8FCAC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90C9C-9CC5-4930-AF0F-9A7724682F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28F7-321E-460C-9E3C-D2C06534C2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4968E-1F7E-4084-A534-CF13D0FA5B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2CD28-E58C-4597-AFB8-4338E19A7C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C5C1D-6A3E-4C18-B344-A31A08196D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22BDA-68CA-4760-8B4C-17C83DF93D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F050B-A750-4890-B359-AAE1C733BCF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E0363-6763-4DA3-947B-5D7BB3452EC0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17E7-E161-492A-B12A-BC15BFACBC3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3DA3-29F7-4565-BDDC-152CE77916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B27AD-03B2-4B79-90C3-2B421B8409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-152400"/>
            <a:ext cx="2057400" cy="6278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-152400"/>
            <a:ext cx="6019800" cy="6278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AFD5-500F-44CF-8DD2-7B7E4E7D36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ECD5-BF27-4F14-B6F7-71123936ACB3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E006-AA80-41EF-99EA-4C03F3386A5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5DA3A-D6C6-4EE7-8D0B-491CEE55ECA8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DA97-C238-4EBE-B84B-CECC3B5869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DBC82-00FC-458C-B834-EF9F9F0E86A4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61004-061D-4373-B1EA-14CD60EEB92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32B0-4C90-47E4-81B6-4CF2790C8D9C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90C79-C8FA-4418-A9C9-59A0458A0F5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7E848-0A34-4941-AF08-8B401D6CD273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E4B0C-5934-46E1-B6A8-FCA3D03FA80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547BF-82F9-4D7D-B049-F1EF4FA3B612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9B08-BEE6-45FF-8D97-835CF32B028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4452-1E89-49B3-9906-FEC8CAB59AD6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A480-1E4A-47EF-8CE8-17977295823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C12BFE3-FF7E-4D5C-9F48-0960887E1547}" type="datetimeFigureOut">
              <a:rPr lang="pt-PT"/>
              <a:pPr>
                <a:defRPr/>
              </a:pPr>
              <a:t>16-04-2013</a:t>
            </a:fld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782AFCF-7DEE-44B6-AFCF-A93F34CE18C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pic>
        <p:nvPicPr>
          <p:cNvPr id="2" name="Picture 7" descr="vdsvs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219200" y="762000"/>
            <a:ext cx="11887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dc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2400" y="-152400"/>
            <a:ext cx="94488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3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295E7A3-C17A-441C-B4CD-6ADD727A0B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2053" name="Picture 6" descr="dcs"/>
          <p:cNvPicPr>
            <a:picLocks noChangeAspect="1" noChangeArrowheads="1"/>
          </p:cNvPicPr>
          <p:nvPr/>
        </p:nvPicPr>
        <p:blipFill>
          <a:blip r:embed="rId13" cstate="print">
            <a:lum bright="18000" contrast="66000"/>
            <a:grayscl/>
          </a:blip>
          <a:srcRect/>
          <a:stretch>
            <a:fillRect/>
          </a:stretch>
        </p:blipFill>
        <p:spPr bwMode="auto">
          <a:xfrm>
            <a:off x="-152400" y="-152400"/>
            <a:ext cx="94488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1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21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12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15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7.wav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18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Key words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43125"/>
            <a:ext cx="5238751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When</a:t>
            </a:r>
          </a:p>
        </p:txBody>
      </p:sp>
      <p:sp>
        <p:nvSpPr>
          <p:cNvPr id="3" name="Seta para a direita 2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214546" y="1857364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When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means at the time that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something happened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or happens.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I last talked to her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when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 we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were in the English class.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FFC000"/>
              </a:solidFill>
              <a:latin typeface="Comic Sans MS" pitchFamily="66" charset="0"/>
              <a:cs typeface="+mn-cs"/>
            </a:endParaRPr>
          </a:p>
        </p:txBody>
      </p:sp>
      <p:pic>
        <p:nvPicPr>
          <p:cNvPr id="12295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28625" y="1643063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25" y="1643063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259632" y="2996952"/>
            <a:ext cx="6696744" cy="720080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Questions?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896" y="1484784"/>
            <a:ext cx="4053136" cy="93610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43125"/>
            <a:ext cx="5238751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283968" y="2348880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Although</a:t>
            </a:r>
            <a:endParaRPr lang="en-US" sz="4400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72000" y="3212976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Because</a:t>
            </a:r>
            <a:endParaRPr lang="en-US" sz="4400" dirty="0"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88024" y="4077072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Besides</a:t>
            </a:r>
            <a:endParaRPr lang="en-US" sz="4400" dirty="0"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64088" y="5013176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But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000375" y="2143125"/>
            <a:ext cx="4929188" cy="1243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Ravie"/>
              </a:rPr>
              <a:t>Linking words</a:t>
            </a:r>
          </a:p>
        </p:txBody>
      </p:sp>
      <p:pic>
        <p:nvPicPr>
          <p:cNvPr id="5123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2000250"/>
            <a:ext cx="5238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3"/>
          <p:cNvSpPr>
            <a:spLocks noChangeArrowheads="1" noChangeShapeType="1" noTextEdit="1"/>
          </p:cNvSpPr>
          <p:nvPr/>
        </p:nvSpPr>
        <p:spPr bwMode="auto">
          <a:xfrm>
            <a:off x="1143000" y="928688"/>
            <a:ext cx="4929188" cy="814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Ravie"/>
              </a:rPr>
              <a:t>GRAMMAR STUDY:</a:t>
            </a:r>
          </a:p>
        </p:txBody>
      </p:sp>
      <p:sp>
        <p:nvSpPr>
          <p:cNvPr id="9" name="Seta para a direita 8">
            <a:hlinkClick r:id="" action="ppaction://hlinkshowjump?jump=nextslide"/>
          </p:cNvPr>
          <p:cNvSpPr/>
          <p:nvPr/>
        </p:nvSpPr>
        <p:spPr>
          <a:xfrm>
            <a:off x="8072438" y="62150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13" y="2143125"/>
            <a:ext cx="5238751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785938" y="1000125"/>
            <a:ext cx="6500812" cy="4957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19194D"/>
                </a:solidFill>
                <a:latin typeface="Comic Sans MS"/>
              </a:rPr>
              <a:t>We use linking words ( conjunctions)</a:t>
            </a:r>
          </a:p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19194D"/>
                </a:solidFill>
                <a:latin typeface="Comic Sans MS"/>
              </a:rPr>
              <a:t> to join two sentences.</a:t>
            </a:r>
          </a:p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19194D"/>
                </a:solidFill>
                <a:latin typeface="Comic Sans MS"/>
              </a:rPr>
              <a:t> They make one longer sentence from </a:t>
            </a:r>
          </a:p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19194D"/>
                </a:solidFill>
                <a:latin typeface="Comic Sans MS"/>
              </a:rPr>
              <a:t>two shorter sentences</a:t>
            </a:r>
          </a:p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19194D"/>
                </a:solidFill>
                <a:latin typeface="Comic Sans MS"/>
              </a:rPr>
              <a:t> called clauses:</a:t>
            </a:r>
          </a:p>
        </p:txBody>
      </p:sp>
      <p:sp>
        <p:nvSpPr>
          <p:cNvPr id="4" name="Seta para a direita 3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14313" y="2143125"/>
            <a:ext cx="5238751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And</a:t>
            </a:r>
          </a:p>
        </p:txBody>
      </p:sp>
      <p:sp>
        <p:nvSpPr>
          <p:cNvPr id="4" name="Seta para a direita 3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500298" y="2143116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We use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to join two sentences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.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I sent Mary an e–mail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and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she answered 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But</a:t>
            </a:r>
          </a:p>
        </p:txBody>
      </p:sp>
      <p:sp>
        <p:nvSpPr>
          <p:cNvPr id="3" name="Seta para a direita 2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500298" y="2143116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We use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but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show contrast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.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I sent Mary an e-mail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but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she didn´t answer me.</a:t>
            </a:r>
          </a:p>
        </p:txBody>
      </p:sp>
      <p:pic>
        <p:nvPicPr>
          <p:cNvPr id="8199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96552" y="2143125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Because</a:t>
            </a:r>
          </a:p>
        </p:txBody>
      </p:sp>
      <p:sp>
        <p:nvSpPr>
          <p:cNvPr id="9" name="Seta para a direita 8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500298" y="1857364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We use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because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 to express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 a reason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something happening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.</a:t>
            </a: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She didn´t answer 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 because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she was ill.</a:t>
            </a:r>
          </a:p>
        </p:txBody>
      </p:sp>
      <p:pic>
        <p:nvPicPr>
          <p:cNvPr id="9223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57188" y="2143125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so</a:t>
            </a:r>
          </a:p>
        </p:txBody>
      </p:sp>
      <p:sp>
        <p:nvSpPr>
          <p:cNvPr id="3" name="Seta para a direita 2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214546" y="1857364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The word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 so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expresses a result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and is preceded by a comma.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She was ill in bed,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so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 she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didn´t read her e-mails.</a:t>
            </a:r>
          </a:p>
        </p:txBody>
      </p:sp>
      <p:pic>
        <p:nvPicPr>
          <p:cNvPr id="10247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28625" y="1643063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000250" y="1000125"/>
            <a:ext cx="17145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6B6BCF"/>
                </a:solidFill>
                <a:latin typeface="Comic Sans MS"/>
              </a:rPr>
              <a:t>or</a:t>
            </a:r>
          </a:p>
        </p:txBody>
      </p:sp>
      <p:sp>
        <p:nvSpPr>
          <p:cNvPr id="3" name="Seta para a direita 2">
            <a:hlinkClick r:id="" action="ppaction://hlinkshowjump?jump=nextslide"/>
          </p:cNvPr>
          <p:cNvSpPr/>
          <p:nvPr/>
        </p:nvSpPr>
        <p:spPr>
          <a:xfrm>
            <a:off x="7286625" y="5643563"/>
            <a:ext cx="857250" cy="4286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214546" y="1857364"/>
            <a:ext cx="4929222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itchFamily="66" charset="0"/>
                <a:cs typeface="+mn-cs"/>
              </a:rPr>
              <a:t>The word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 or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introduces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 an alternative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.</a:t>
            </a:r>
            <a:endParaRPr lang="en-US" sz="3600" b="1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71670" y="3714752"/>
            <a:ext cx="1714512" cy="4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99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For example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: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71670" y="4500570"/>
            <a:ext cx="5857916" cy="1357322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I can send her an e-mail </a:t>
            </a: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Comic Sans MS" pitchFamily="66" charset="0"/>
                <a:cs typeface="+mn-cs"/>
              </a:rPr>
              <a:t>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  <a:cs typeface="+mn-cs"/>
              </a:rPr>
              <a:t> phone her</a:t>
            </a:r>
          </a:p>
        </p:txBody>
      </p:sp>
      <p:pic>
        <p:nvPicPr>
          <p:cNvPr id="11271" name="Picture 4" descr="C:\Documents and Settings\vanda\Os meus documentos\As minhas imagens\hobby_art_marth_anim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28625" y="1643063"/>
            <a:ext cx="45005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2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education_tmplt_chalkboard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Apresentação43</Template>
  <TotalTime>106</TotalTime>
  <Words>191</Words>
  <Application>Microsoft Office PowerPoint</Application>
  <PresentationFormat>Presentación en pantalla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education_tmplt_chalkboard</vt:lpstr>
      <vt:lpstr>1_Default Design</vt:lpstr>
      <vt:lpstr>Key words</vt:lpstr>
      <vt:lpstr>And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vanda</dc:creator>
  <cp:lastModifiedBy>rodrigocortes</cp:lastModifiedBy>
  <cp:revision>12</cp:revision>
  <dcterms:created xsi:type="dcterms:W3CDTF">2010-08-08T14:40:33Z</dcterms:created>
  <dcterms:modified xsi:type="dcterms:W3CDTF">2013-04-16T20:38:09Z</dcterms:modified>
</cp:coreProperties>
</file>