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348682730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7059763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211353111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186118428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30261967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250116204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30868664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26434914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39127331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15637194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69174C-711B-4E93-9BA0-594A3F26647F}" type="datetimeFigureOut">
              <a:rPr lang="es-ES" smtClean="0"/>
              <a:t>23/03/2020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9D7FD5-A33A-4C03-88AC-1BE2FAFC054E}" type="slidenum">
              <a:rPr lang="es-ES" smtClean="0"/>
              <a:t>‹Nº›</a:t>
            </a:fld>
            <a:endParaRPr lang="es-ES"/>
          </a:p>
        </p:txBody>
      </p:sp>
    </p:spTree>
    <p:extLst>
      <p:ext uri="{BB962C8B-B14F-4D97-AF65-F5344CB8AC3E}">
        <p14:creationId xmlns:p14="http://schemas.microsoft.com/office/powerpoint/2010/main" val="426641657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9174C-711B-4E93-9BA0-594A3F26647F}" type="datetimeFigureOut">
              <a:rPr lang="es-ES" smtClean="0"/>
              <a:t>23/03/2020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D7FD5-A33A-4C03-88AC-1BE2FAFC054E}" type="slidenum">
              <a:rPr lang="es-ES" smtClean="0"/>
              <a:t>‹Nº›</a:t>
            </a:fld>
            <a:endParaRPr lang="es-ES"/>
          </a:p>
        </p:txBody>
      </p:sp>
    </p:spTree>
    <p:extLst>
      <p:ext uri="{BB962C8B-B14F-4D97-AF65-F5344CB8AC3E}">
        <p14:creationId xmlns:p14="http://schemas.microsoft.com/office/powerpoint/2010/main" val="739971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Como actúa el guía en terreno </a:t>
            </a:r>
            <a:endParaRPr lang="es-ES" dirty="0"/>
          </a:p>
        </p:txBody>
      </p:sp>
      <p:pic>
        <p:nvPicPr>
          <p:cNvPr id="1026" name="Picture 2" descr="E:\Practicas pucon\IMG-20181220-WA00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Subtítulo"/>
          <p:cNvSpPr>
            <a:spLocks noGrp="1"/>
          </p:cNvSpPr>
          <p:nvPr>
            <p:ph type="subTitle" idx="1"/>
          </p:nvPr>
        </p:nvSpPr>
        <p:spPr>
          <a:xfrm>
            <a:off x="1371600" y="620688"/>
            <a:ext cx="6400800" cy="5018112"/>
          </a:xfrm>
        </p:spPr>
        <p:txBody>
          <a:bodyPr>
            <a:normAutofit lnSpcReduction="10000"/>
          </a:bodyPr>
          <a:lstStyle/>
          <a:p>
            <a:endParaRPr lang="es-ES" b="1" dirty="0" smtClean="0">
              <a:solidFill>
                <a:srgbClr val="FF0000"/>
              </a:solidFill>
            </a:endParaRPr>
          </a:p>
          <a:p>
            <a:r>
              <a:rPr lang="es-ES" sz="4000" b="1" u="sng" dirty="0" smtClean="0">
                <a:solidFill>
                  <a:srgbClr val="FF0000"/>
                </a:solidFill>
                <a:latin typeface="Baskerville Old Face" panose="02020602080505020303" pitchFamily="18" charset="0"/>
              </a:rPr>
              <a:t>Como Actúa el Guía en terreno </a:t>
            </a:r>
            <a:endParaRPr lang="es-ES" sz="4000" b="1" u="sng" dirty="0">
              <a:solidFill>
                <a:srgbClr val="FF0000"/>
              </a:solidFill>
              <a:latin typeface="Baskerville Old Face" panose="02020602080505020303" pitchFamily="18" charset="0"/>
            </a:endParaRPr>
          </a:p>
          <a:p>
            <a:endParaRPr lang="es-ES" b="1" dirty="0" smtClean="0">
              <a:solidFill>
                <a:srgbClr val="FFFF00"/>
              </a:solidFill>
            </a:endParaRPr>
          </a:p>
          <a:p>
            <a:r>
              <a:rPr lang="es-ES" b="1" dirty="0" smtClean="0">
                <a:solidFill>
                  <a:srgbClr val="FFFF00"/>
                </a:solidFill>
                <a:latin typeface="Andalus" pitchFamily="18" charset="-78"/>
                <a:cs typeface="Andalus" pitchFamily="18" charset="-78"/>
              </a:rPr>
              <a:t> Modulo. Conducción </a:t>
            </a:r>
            <a:r>
              <a:rPr lang="es-ES" b="1" dirty="0" smtClean="0">
                <a:solidFill>
                  <a:srgbClr val="FFFF00"/>
                </a:solidFill>
                <a:latin typeface="Andalus" pitchFamily="18" charset="-78"/>
                <a:cs typeface="Andalus" pitchFamily="18" charset="-78"/>
              </a:rPr>
              <a:t>de Grupos </a:t>
            </a:r>
          </a:p>
          <a:p>
            <a:r>
              <a:rPr lang="es-ES" b="1" dirty="0" smtClean="0">
                <a:solidFill>
                  <a:srgbClr val="FFFF00"/>
                </a:solidFill>
                <a:latin typeface="Andalus" pitchFamily="18" charset="-78"/>
                <a:cs typeface="Andalus" pitchFamily="18" charset="-78"/>
              </a:rPr>
              <a:t>4 B </a:t>
            </a:r>
            <a:r>
              <a:rPr lang="es-ES" b="1" dirty="0" smtClean="0">
                <a:solidFill>
                  <a:srgbClr val="FFFF00"/>
                </a:solidFill>
                <a:latin typeface="Andalus" pitchFamily="18" charset="-78"/>
                <a:cs typeface="Andalus" pitchFamily="18" charset="-78"/>
              </a:rPr>
              <a:t>Servicios de Turismo </a:t>
            </a:r>
          </a:p>
          <a:p>
            <a:r>
              <a:rPr lang="es-ES" b="1" dirty="0" smtClean="0">
                <a:solidFill>
                  <a:srgbClr val="FFFF00"/>
                </a:solidFill>
                <a:latin typeface="Andalus" pitchFamily="18" charset="-78"/>
                <a:cs typeface="Andalus" pitchFamily="18" charset="-78"/>
              </a:rPr>
              <a:t>2020.</a:t>
            </a:r>
            <a:r>
              <a:rPr lang="es-ES" b="1" dirty="0" smtClean="0">
                <a:solidFill>
                  <a:srgbClr val="FF0000"/>
                </a:solidFill>
                <a:latin typeface="Andalus" pitchFamily="18" charset="-78"/>
                <a:cs typeface="Andalus" pitchFamily="18" charset="-78"/>
              </a:rPr>
              <a:t> </a:t>
            </a:r>
          </a:p>
          <a:p>
            <a:r>
              <a:rPr lang="es-ES" b="1" dirty="0" smtClean="0">
                <a:solidFill>
                  <a:srgbClr val="FFFF00"/>
                </a:solidFill>
                <a:latin typeface="Andalus" pitchFamily="18" charset="-78"/>
                <a:cs typeface="Andalus" pitchFamily="18" charset="-78"/>
              </a:rPr>
              <a:t>Profesor: Mauricio Valenzuela Verdugo </a:t>
            </a:r>
            <a:endParaRPr lang="es-ES" b="1" dirty="0">
              <a:solidFill>
                <a:srgbClr val="FFFF00"/>
              </a:solidFill>
              <a:latin typeface="Andalus" pitchFamily="18" charset="-78"/>
              <a:cs typeface="Andalus" pitchFamily="18" charset="-78"/>
            </a:endParaRPr>
          </a:p>
        </p:txBody>
      </p:sp>
    </p:spTree>
    <p:extLst>
      <p:ext uri="{BB962C8B-B14F-4D97-AF65-F5344CB8AC3E}">
        <p14:creationId xmlns:p14="http://schemas.microsoft.com/office/powerpoint/2010/main" val="16109850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es-CL" dirty="0" smtClean="0"/>
              <a:t>Actividad Individual </a:t>
            </a:r>
            <a:endParaRPr lang="es-CL" dirty="0"/>
          </a:p>
        </p:txBody>
      </p:sp>
      <p:sp>
        <p:nvSpPr>
          <p:cNvPr id="3" name="Marcador de contenido 2"/>
          <p:cNvSpPr>
            <a:spLocks noGrp="1"/>
          </p:cNvSpPr>
          <p:nvPr>
            <p:ph idx="1"/>
          </p:nvPr>
        </p:nvSpPr>
        <p:spPr>
          <a:xfrm>
            <a:off x="457200" y="1052736"/>
            <a:ext cx="8229600" cy="5472608"/>
          </a:xfrm>
        </p:spPr>
        <p:txBody>
          <a:bodyPr>
            <a:normAutofit fontScale="92500" lnSpcReduction="10000"/>
          </a:bodyPr>
          <a:lstStyle/>
          <a:p>
            <a:r>
              <a:rPr lang="es-ES" sz="2000" b="1" dirty="0">
                <a:solidFill>
                  <a:srgbClr val="FF0000"/>
                </a:solidFill>
              </a:rPr>
              <a:t>Ud. en relación a como debe  trabajar  un guía en terreno realice la siguiente actividad.</a:t>
            </a:r>
          </a:p>
          <a:p>
            <a:r>
              <a:rPr lang="es-ES" sz="2000" b="1" dirty="0">
                <a:solidFill>
                  <a:srgbClr val="FF0000"/>
                </a:solidFill>
              </a:rPr>
              <a:t> Redacte una charla técnica sobre un atractivo que será visitado por turistas.</a:t>
            </a:r>
          </a:p>
          <a:p>
            <a:r>
              <a:rPr lang="es-ES" sz="2000" b="1" dirty="0">
                <a:solidFill>
                  <a:srgbClr val="FF0000"/>
                </a:solidFill>
              </a:rPr>
              <a:t>Esta </a:t>
            </a:r>
            <a:r>
              <a:rPr lang="es-ES" sz="2000" b="1" dirty="0" smtClean="0">
                <a:solidFill>
                  <a:srgbClr val="FF0000"/>
                </a:solidFill>
              </a:rPr>
              <a:t>charla realícela en relación </a:t>
            </a:r>
            <a:r>
              <a:rPr lang="es-ES" sz="2000" b="1" dirty="0">
                <a:solidFill>
                  <a:srgbClr val="FF0000"/>
                </a:solidFill>
              </a:rPr>
              <a:t>a su futuro centro de practica si aun no tiene uno elija un atractivo y lo organiza. </a:t>
            </a:r>
            <a:endParaRPr lang="es-ES" sz="2000" b="1" dirty="0" smtClean="0">
              <a:solidFill>
                <a:srgbClr val="FF0000"/>
              </a:solidFill>
            </a:endParaRPr>
          </a:p>
          <a:p>
            <a:r>
              <a:rPr lang="es-ES" sz="2000" b="1" dirty="0" smtClean="0">
                <a:solidFill>
                  <a:srgbClr val="FF0000"/>
                </a:solidFill>
              </a:rPr>
              <a:t>En relación a la recreación durante el viaje, organice tres actividades lúdica , juegos recreativos, para los siguientes tipos de clientes </a:t>
            </a:r>
          </a:p>
          <a:p>
            <a:r>
              <a:rPr lang="es-ES" sz="2000" b="1" dirty="0" smtClean="0">
                <a:solidFill>
                  <a:srgbClr val="FF0000"/>
                </a:solidFill>
              </a:rPr>
              <a:t>1.- Niños entre desde 8 a 12 años.</a:t>
            </a:r>
          </a:p>
          <a:p>
            <a:r>
              <a:rPr lang="es-ES" sz="2000" b="1" dirty="0" smtClean="0">
                <a:solidFill>
                  <a:srgbClr val="FF0000"/>
                </a:solidFill>
              </a:rPr>
              <a:t>2.- Jóvenes entre 13 a 16 años.</a:t>
            </a:r>
          </a:p>
          <a:p>
            <a:r>
              <a:rPr lang="es-ES" sz="2000" b="1" dirty="0" smtClean="0">
                <a:solidFill>
                  <a:srgbClr val="FF0000"/>
                </a:solidFill>
              </a:rPr>
              <a:t>3.- Adultos joven entre 30 a 40 años.</a:t>
            </a:r>
          </a:p>
          <a:p>
            <a:r>
              <a:rPr lang="es-ES" sz="2000" b="1" dirty="0" smtClean="0">
                <a:solidFill>
                  <a:srgbClr val="FF0000"/>
                </a:solidFill>
              </a:rPr>
              <a:t>Todos los grupos anterior mente señalados no deben superar los 10 integrantes entre mujeres y hombres</a:t>
            </a:r>
            <a:r>
              <a:rPr lang="es-ES" sz="2000" b="1" dirty="0" smtClean="0">
                <a:solidFill>
                  <a:srgbClr val="FF0000"/>
                </a:solidFill>
              </a:rPr>
              <a:t>.</a:t>
            </a:r>
          </a:p>
          <a:p>
            <a:r>
              <a:rPr lang="es-ES" sz="2000" b="1" dirty="0" smtClean="0">
                <a:solidFill>
                  <a:srgbClr val="FF0000"/>
                </a:solidFill>
              </a:rPr>
              <a:t>Deberá explicar el nombre de la actividad, detallar como se realiza, tiempo de duración, objetivo y materiales a utilizar.</a:t>
            </a:r>
            <a:endParaRPr lang="es-ES" sz="2000" b="1" dirty="0" smtClean="0">
              <a:solidFill>
                <a:srgbClr val="FF0000"/>
              </a:solidFill>
            </a:endParaRPr>
          </a:p>
          <a:p>
            <a:r>
              <a:rPr lang="es-ES" sz="2000" b="1" dirty="0" smtClean="0"/>
              <a:t>Tanto la charla técnica como las actividades lúdicas debe estar anotadas en su cuaderno de modulo: </a:t>
            </a:r>
            <a:r>
              <a:rPr lang="es-ES" sz="2000" b="1" dirty="0" smtClean="0">
                <a:solidFill>
                  <a:srgbClr val="00B050"/>
                </a:solidFill>
              </a:rPr>
              <a:t>Conducción de grupos</a:t>
            </a:r>
            <a:r>
              <a:rPr lang="es-ES" sz="2000" b="1" dirty="0" smtClean="0"/>
              <a:t>, dudas se resuelven vía WASASP , debe estar al momento de retornar a clases.</a:t>
            </a:r>
          </a:p>
          <a:p>
            <a:endParaRPr lang="es-ES" sz="2000" b="1" dirty="0" smtClean="0"/>
          </a:p>
          <a:p>
            <a:endParaRPr lang="es-ES" b="1" dirty="0">
              <a:solidFill>
                <a:srgbClr val="FF0000"/>
              </a:solidFill>
            </a:endParaRPr>
          </a:p>
          <a:p>
            <a:endParaRPr lang="es-CL" dirty="0"/>
          </a:p>
        </p:txBody>
      </p:sp>
    </p:spTree>
    <p:extLst>
      <p:ext uri="{BB962C8B-B14F-4D97-AF65-F5344CB8AC3E}">
        <p14:creationId xmlns:p14="http://schemas.microsoft.com/office/powerpoint/2010/main" val="3938472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Objetivo </a:t>
            </a:r>
            <a:endParaRPr lang="es-CL" dirty="0"/>
          </a:p>
        </p:txBody>
      </p:sp>
      <p:sp>
        <p:nvSpPr>
          <p:cNvPr id="3" name="Marcador de contenido 2"/>
          <p:cNvSpPr>
            <a:spLocks noGrp="1"/>
          </p:cNvSpPr>
          <p:nvPr>
            <p:ph idx="1"/>
          </p:nvPr>
        </p:nvSpPr>
        <p:spPr/>
        <p:txBody>
          <a:bodyPr/>
          <a:lstStyle/>
          <a:p>
            <a:pPr algn="just"/>
            <a:r>
              <a:rPr lang="es-CL" dirty="0" smtClean="0"/>
              <a:t>Reconocer como debe actuar el guía de turismo en terreno frente a sus pasajeros, como organizar la información y actividades exitosas para su grupos de </a:t>
            </a:r>
            <a:r>
              <a:rPr lang="es-CL" dirty="0" err="1" smtClean="0"/>
              <a:t>pax</a:t>
            </a:r>
            <a:r>
              <a:rPr lang="es-CL" dirty="0" smtClean="0"/>
              <a:t>.</a:t>
            </a:r>
            <a:endParaRPr lang="es-CL" dirty="0"/>
          </a:p>
        </p:txBody>
      </p:sp>
    </p:spTree>
    <p:extLst>
      <p:ext uri="{BB962C8B-B14F-4D97-AF65-F5344CB8AC3E}">
        <p14:creationId xmlns:p14="http://schemas.microsoft.com/office/powerpoint/2010/main" val="3113008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Practicas pucon\IMG-20181213-WA00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normAutofit fontScale="90000"/>
          </a:bodyPr>
          <a:lstStyle/>
          <a:p>
            <a:r>
              <a:rPr lang="es-ES" b="1" u="sng" dirty="0"/>
              <a:t>El Guía antes del viaje</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algn="just"/>
            <a:r>
              <a:rPr lang="es-ES" sz="2600" b="1" dirty="0" smtClean="0">
                <a:solidFill>
                  <a:srgbClr val="FFFF00"/>
                </a:solidFill>
              </a:rPr>
              <a:t>Antes </a:t>
            </a:r>
            <a:r>
              <a:rPr lang="es-ES" sz="2600" b="1" dirty="0">
                <a:solidFill>
                  <a:srgbClr val="FFFF00"/>
                </a:solidFill>
              </a:rPr>
              <a:t>de cualquier viaje debe prepararse en ciertos aspectos a saber: - Actualizar información sobre el atractivo o circuito a recorrer </a:t>
            </a:r>
            <a:r>
              <a:rPr lang="es-ES" sz="2600" b="1" dirty="0" smtClean="0">
                <a:solidFill>
                  <a:srgbClr val="FFFF00"/>
                </a:solidFill>
              </a:rPr>
              <a:t>- </a:t>
            </a:r>
            <a:r>
              <a:rPr lang="es-ES" sz="2600" b="1" dirty="0">
                <a:solidFill>
                  <a:srgbClr val="FFFF00"/>
                </a:solidFill>
              </a:rPr>
              <a:t>Frente a cambios significativos en los atractivos o destinos </a:t>
            </a:r>
            <a:r>
              <a:rPr lang="es-ES" sz="2600" b="1" dirty="0" smtClean="0">
                <a:solidFill>
                  <a:srgbClr val="FFFF00"/>
                </a:solidFill>
              </a:rPr>
              <a:t>turísticos.</a:t>
            </a:r>
          </a:p>
          <a:p>
            <a:pPr algn="just"/>
            <a:endParaRPr lang="es-ES" sz="2600" b="1" dirty="0" smtClean="0">
              <a:solidFill>
                <a:srgbClr val="FFFF00"/>
              </a:solidFill>
            </a:endParaRPr>
          </a:p>
          <a:p>
            <a:pPr algn="just"/>
            <a:r>
              <a:rPr lang="es-ES" sz="2600" b="1" dirty="0" smtClean="0">
                <a:solidFill>
                  <a:srgbClr val="FFFF00"/>
                </a:solidFill>
              </a:rPr>
              <a:t>- </a:t>
            </a:r>
            <a:r>
              <a:rPr lang="es-ES" sz="2600" b="1" dirty="0">
                <a:solidFill>
                  <a:srgbClr val="FFFF00"/>
                </a:solidFill>
              </a:rPr>
              <a:t>En caso de tratarse de una salida nueva, deberá realizar un relevamiento previo para comprobar estados de rutas, tramos, desvíos, tomar tiempos de recorrido, etc. y fijar correctamente el </a:t>
            </a:r>
            <a:r>
              <a:rPr lang="es-ES" sz="2600" b="1" dirty="0" smtClean="0">
                <a:solidFill>
                  <a:srgbClr val="FFFF00"/>
                </a:solidFill>
              </a:rPr>
              <a:t>itinerario.</a:t>
            </a:r>
            <a:endParaRPr lang="es-ES" b="1" dirty="0">
              <a:solidFill>
                <a:srgbClr val="FFFF00"/>
              </a:solidFill>
            </a:endParaRPr>
          </a:p>
        </p:txBody>
      </p:sp>
    </p:spTree>
    <p:extLst>
      <p:ext uri="{BB962C8B-B14F-4D97-AF65-F5344CB8AC3E}">
        <p14:creationId xmlns:p14="http://schemas.microsoft.com/office/powerpoint/2010/main" val="82729215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Practicas pucon\IMG-20181220-WA00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r>
              <a:rPr lang="es-ES" b="1" u="sng" dirty="0" smtClean="0"/>
              <a:t>Antes de salir</a:t>
            </a:r>
            <a:endParaRPr lang="es-ES" dirty="0"/>
          </a:p>
        </p:txBody>
      </p:sp>
      <p:sp>
        <p:nvSpPr>
          <p:cNvPr id="3" name="2 Marcador de contenido"/>
          <p:cNvSpPr>
            <a:spLocks noGrp="1"/>
          </p:cNvSpPr>
          <p:nvPr>
            <p:ph idx="1"/>
          </p:nvPr>
        </p:nvSpPr>
        <p:spPr/>
        <p:txBody>
          <a:bodyPr>
            <a:normAutofit fontScale="70000" lnSpcReduction="20000"/>
          </a:bodyPr>
          <a:lstStyle/>
          <a:p>
            <a:pPr algn="just"/>
            <a:r>
              <a:rPr lang="es-ES" b="1" dirty="0" smtClean="0">
                <a:solidFill>
                  <a:srgbClr val="00B050"/>
                </a:solidFill>
              </a:rPr>
              <a:t>Debe </a:t>
            </a:r>
            <a:r>
              <a:rPr lang="es-ES" b="1" dirty="0">
                <a:solidFill>
                  <a:srgbClr val="00B050"/>
                </a:solidFill>
              </a:rPr>
              <a:t>realizar su propia </a:t>
            </a:r>
            <a:r>
              <a:rPr lang="es-ES" b="1" dirty="0" smtClean="0">
                <a:solidFill>
                  <a:srgbClr val="00B050"/>
                </a:solidFill>
              </a:rPr>
              <a:t>presentación </a:t>
            </a:r>
            <a:r>
              <a:rPr lang="es-ES" b="1" dirty="0" smtClean="0"/>
              <a:t>CHARLA TECNICA </a:t>
            </a:r>
            <a:r>
              <a:rPr lang="es-ES" b="1" dirty="0" smtClean="0">
                <a:solidFill>
                  <a:srgbClr val="00B050"/>
                </a:solidFill>
              </a:rPr>
              <a:t>. </a:t>
            </a:r>
            <a:r>
              <a:rPr lang="es-ES" b="1" dirty="0">
                <a:solidFill>
                  <a:srgbClr val="00B050"/>
                </a:solidFill>
              </a:rPr>
              <a:t>Se recomienda dar sólo el nombre de pila ya que es lo que recordarán los turistas. </a:t>
            </a:r>
            <a:r>
              <a:rPr lang="es-ES" b="1" dirty="0" smtClean="0">
                <a:solidFill>
                  <a:srgbClr val="00B050"/>
                </a:solidFill>
              </a:rPr>
              <a:t>-</a:t>
            </a:r>
          </a:p>
          <a:p>
            <a:pPr algn="just"/>
            <a:endParaRPr lang="es-ES" b="1" dirty="0" smtClean="0">
              <a:solidFill>
                <a:srgbClr val="00B050"/>
              </a:solidFill>
            </a:endParaRPr>
          </a:p>
          <a:p>
            <a:pPr algn="just"/>
            <a:r>
              <a:rPr lang="es-ES" b="1" dirty="0" smtClean="0">
                <a:solidFill>
                  <a:srgbClr val="FF0000"/>
                </a:solidFill>
              </a:rPr>
              <a:t>Se </a:t>
            </a:r>
            <a:r>
              <a:rPr lang="es-ES" b="1" dirty="0">
                <a:solidFill>
                  <a:srgbClr val="FF0000"/>
                </a:solidFill>
              </a:rPr>
              <a:t>debe presentar el recorrido que se hará, con los lugares a visitar, la duración aproximada en cada uno y la hora aproximada de finalización del recorrido</a:t>
            </a:r>
            <a:r>
              <a:rPr lang="es-ES" b="1" dirty="0" smtClean="0">
                <a:solidFill>
                  <a:srgbClr val="FF0000"/>
                </a:solidFill>
              </a:rPr>
              <a:t>.</a:t>
            </a:r>
          </a:p>
          <a:p>
            <a:pPr algn="just"/>
            <a:endParaRPr lang="es-ES" b="1" dirty="0" smtClean="0">
              <a:solidFill>
                <a:srgbClr val="00B050"/>
              </a:solidFill>
            </a:endParaRPr>
          </a:p>
          <a:p>
            <a:pPr algn="just"/>
            <a:r>
              <a:rPr lang="es-ES" b="1" dirty="0" smtClean="0">
                <a:solidFill>
                  <a:srgbClr val="00B050"/>
                </a:solidFill>
              </a:rPr>
              <a:t> </a:t>
            </a:r>
            <a:r>
              <a:rPr lang="es-ES" b="1" dirty="0">
                <a:solidFill>
                  <a:srgbClr val="00B050"/>
                </a:solidFill>
              </a:rPr>
              <a:t>- Dar las pautas de comportamiento. Que deben ser planteadas con la presencia de todos los integrantes del grupo. </a:t>
            </a:r>
            <a:endParaRPr lang="es-ES" b="1" dirty="0" smtClean="0">
              <a:solidFill>
                <a:srgbClr val="00B050"/>
              </a:solidFill>
            </a:endParaRPr>
          </a:p>
          <a:p>
            <a:pPr algn="just"/>
            <a:endParaRPr lang="es-ES" b="1" dirty="0" smtClean="0">
              <a:solidFill>
                <a:srgbClr val="00B050"/>
              </a:solidFill>
            </a:endParaRPr>
          </a:p>
          <a:p>
            <a:pPr algn="just"/>
            <a:r>
              <a:rPr lang="es-ES" b="1" dirty="0" smtClean="0">
                <a:solidFill>
                  <a:srgbClr val="FFFF00"/>
                </a:solidFill>
              </a:rPr>
              <a:t>Las </a:t>
            </a:r>
            <a:r>
              <a:rPr lang="es-ES" b="1" dirty="0">
                <a:solidFill>
                  <a:srgbClr val="FFFF00"/>
                </a:solidFill>
              </a:rPr>
              <a:t>pautas pueden ser: mantenerse siempre unido al grupo, no quedarse más tiempo del estipulado por el Guía, en el cruce de calles o lugares congestionados mantenerse siempre cerca del Guía, ante cualquier duda preguntarle a él, etc.</a:t>
            </a:r>
          </a:p>
        </p:txBody>
      </p:sp>
    </p:spTree>
    <p:extLst>
      <p:ext uri="{BB962C8B-B14F-4D97-AF65-F5344CB8AC3E}">
        <p14:creationId xmlns:p14="http://schemas.microsoft.com/office/powerpoint/2010/main" val="21529688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racticas pucon\IMG-20181220-WA00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normAutofit fontScale="90000"/>
          </a:bodyPr>
          <a:lstStyle/>
          <a:p>
            <a:r>
              <a:rPr lang="es-ES" b="1" u="sng" dirty="0"/>
              <a:t>Recreación durante el viaje</a:t>
            </a:r>
            <a:r>
              <a:rPr lang="es-ES" dirty="0"/>
              <a:t/>
            </a:r>
            <a:br>
              <a:rPr lang="es-ES" dirty="0"/>
            </a:br>
            <a:endParaRPr lang="es-ES" dirty="0"/>
          </a:p>
        </p:txBody>
      </p:sp>
      <p:sp>
        <p:nvSpPr>
          <p:cNvPr id="3" name="2 Marcador de contenido"/>
          <p:cNvSpPr>
            <a:spLocks noGrp="1"/>
          </p:cNvSpPr>
          <p:nvPr>
            <p:ph idx="1"/>
          </p:nvPr>
        </p:nvSpPr>
        <p:spPr>
          <a:xfrm>
            <a:off x="457200" y="1196752"/>
            <a:ext cx="8229600" cy="4929411"/>
          </a:xfrm>
        </p:spPr>
        <p:txBody>
          <a:bodyPr>
            <a:normAutofit fontScale="92500" lnSpcReduction="10000"/>
          </a:bodyPr>
          <a:lstStyle/>
          <a:p>
            <a:pPr algn="just"/>
            <a:endParaRPr lang="es-ES" sz="2400" b="1" dirty="0" smtClean="0">
              <a:solidFill>
                <a:srgbClr val="FF0000"/>
              </a:solidFill>
            </a:endParaRPr>
          </a:p>
          <a:p>
            <a:pPr algn="just"/>
            <a:endParaRPr lang="es-ES" sz="2400" b="1" dirty="0">
              <a:solidFill>
                <a:srgbClr val="FF0000"/>
              </a:solidFill>
            </a:endParaRPr>
          </a:p>
          <a:p>
            <a:pPr algn="just"/>
            <a:endParaRPr lang="es-ES" sz="2400" b="1" dirty="0" smtClean="0">
              <a:solidFill>
                <a:srgbClr val="FF0000"/>
              </a:solidFill>
            </a:endParaRPr>
          </a:p>
          <a:p>
            <a:pPr algn="just"/>
            <a:endParaRPr lang="es-ES" sz="2400" b="1" dirty="0" smtClean="0">
              <a:solidFill>
                <a:srgbClr val="FF0000"/>
              </a:solidFill>
            </a:endParaRPr>
          </a:p>
          <a:p>
            <a:pPr algn="just"/>
            <a:endParaRPr lang="es-ES" sz="2400" b="1" dirty="0">
              <a:solidFill>
                <a:srgbClr val="FF0000"/>
              </a:solidFill>
            </a:endParaRPr>
          </a:p>
          <a:p>
            <a:pPr algn="just"/>
            <a:r>
              <a:rPr lang="es-ES" sz="2400" b="1" dirty="0" smtClean="0">
                <a:solidFill>
                  <a:srgbClr val="FF0000"/>
                </a:solidFill>
              </a:rPr>
              <a:t>No </a:t>
            </a:r>
            <a:r>
              <a:rPr lang="es-ES" sz="2400" b="1" dirty="0">
                <a:solidFill>
                  <a:srgbClr val="FF0000"/>
                </a:solidFill>
              </a:rPr>
              <a:t>olvidar que todo viaje debe tener su momento de recreación, dispersión.</a:t>
            </a:r>
            <a:r>
              <a:rPr lang="es-ES" sz="2400" b="1" dirty="0">
                <a:solidFill>
                  <a:srgbClr val="002060"/>
                </a:solidFill>
              </a:rPr>
              <a:t> </a:t>
            </a:r>
            <a:r>
              <a:rPr lang="es-ES" sz="2400" b="1" dirty="0">
                <a:solidFill>
                  <a:srgbClr val="FF0000"/>
                </a:solidFill>
              </a:rPr>
              <a:t>El encargado directo de la recreación será el Coordinador, pero en el caso de no encontrarse, la recreación debe ser organizada por el Guía. Se debe llevar buena música acorde al tipo de viaje y de grupo. </a:t>
            </a:r>
            <a:endParaRPr lang="es-ES" sz="2400" b="1" dirty="0" smtClean="0">
              <a:solidFill>
                <a:srgbClr val="FF0000"/>
              </a:solidFill>
            </a:endParaRPr>
          </a:p>
          <a:p>
            <a:pPr algn="just"/>
            <a:r>
              <a:rPr lang="es-ES" sz="2400" b="1" dirty="0" smtClean="0">
                <a:solidFill>
                  <a:srgbClr val="FF0000"/>
                </a:solidFill>
              </a:rPr>
              <a:t>En </a:t>
            </a:r>
            <a:r>
              <a:rPr lang="es-ES" sz="2400" b="1" dirty="0">
                <a:solidFill>
                  <a:srgbClr val="FF0000"/>
                </a:solidFill>
              </a:rPr>
              <a:t>general se recomienda tener siempre música variada, a pesar que no le guste o no sea la que el Guía normalmente escucha, ya que los gustos del Guía no serán iguales a los de todos los turistas que pueda guiar en su trayecto </a:t>
            </a:r>
            <a:r>
              <a:rPr lang="es-ES" sz="2400" b="1" dirty="0" smtClean="0">
                <a:solidFill>
                  <a:srgbClr val="FF0000"/>
                </a:solidFill>
              </a:rPr>
              <a:t>profesional</a:t>
            </a:r>
            <a:r>
              <a:rPr lang="es-ES" sz="2400" b="1" dirty="0">
                <a:solidFill>
                  <a:srgbClr val="FF0000"/>
                </a:solidFill>
              </a:rPr>
              <a:t>.</a:t>
            </a:r>
          </a:p>
        </p:txBody>
      </p:sp>
    </p:spTree>
    <p:extLst>
      <p:ext uri="{BB962C8B-B14F-4D97-AF65-F5344CB8AC3E}">
        <p14:creationId xmlns:p14="http://schemas.microsoft.com/office/powerpoint/2010/main" val="20769947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Practicas pucon\IMG-20190221-WA00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968" y="0"/>
            <a:ext cx="86280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r>
              <a:rPr lang="es-ES" dirty="0" smtClean="0"/>
              <a:t>º</a:t>
            </a:r>
            <a:endParaRPr lang="es-ES" dirty="0"/>
          </a:p>
        </p:txBody>
      </p:sp>
      <p:sp>
        <p:nvSpPr>
          <p:cNvPr id="3" name="2 Marcador de contenido"/>
          <p:cNvSpPr>
            <a:spLocks noGrp="1"/>
          </p:cNvSpPr>
          <p:nvPr>
            <p:ph idx="1"/>
          </p:nvPr>
        </p:nvSpPr>
        <p:spPr>
          <a:xfrm>
            <a:off x="457200" y="0"/>
            <a:ext cx="8229600" cy="6525344"/>
          </a:xfrm>
        </p:spPr>
        <p:txBody>
          <a:bodyPr>
            <a:normAutofit lnSpcReduction="10000"/>
          </a:bodyPr>
          <a:lstStyle/>
          <a:p>
            <a:r>
              <a:rPr lang="es-ES" b="1" dirty="0">
                <a:solidFill>
                  <a:schemeClr val="accent3">
                    <a:lumMod val="50000"/>
                  </a:schemeClr>
                </a:solidFill>
              </a:rPr>
              <a:t>La recreación durante el viaje involucrará a veces poner en marcha juegos de conocimiento del grupo, de integración, etc. </a:t>
            </a:r>
            <a:endParaRPr lang="es-ES" b="1" dirty="0" smtClean="0">
              <a:solidFill>
                <a:schemeClr val="accent3">
                  <a:lumMod val="50000"/>
                </a:schemeClr>
              </a:solidFill>
            </a:endParaRPr>
          </a:p>
          <a:p>
            <a:endParaRPr lang="es-ES" b="1" dirty="0">
              <a:solidFill>
                <a:schemeClr val="accent3">
                  <a:lumMod val="50000"/>
                </a:schemeClr>
              </a:solidFill>
            </a:endParaRPr>
          </a:p>
          <a:p>
            <a:endParaRPr lang="es-ES" b="1" dirty="0" smtClean="0">
              <a:solidFill>
                <a:schemeClr val="accent3">
                  <a:lumMod val="50000"/>
                </a:schemeClr>
              </a:solidFill>
            </a:endParaRPr>
          </a:p>
          <a:p>
            <a:endParaRPr lang="es-ES" b="1" dirty="0">
              <a:solidFill>
                <a:schemeClr val="accent3">
                  <a:lumMod val="50000"/>
                </a:schemeClr>
              </a:solidFill>
            </a:endParaRPr>
          </a:p>
          <a:p>
            <a:endParaRPr lang="es-ES" b="1" dirty="0" smtClean="0">
              <a:solidFill>
                <a:schemeClr val="accent3">
                  <a:lumMod val="50000"/>
                </a:schemeClr>
              </a:solidFill>
            </a:endParaRPr>
          </a:p>
          <a:p>
            <a:endParaRPr lang="es-ES" sz="2000" b="1" dirty="0" smtClean="0">
              <a:solidFill>
                <a:schemeClr val="accent3">
                  <a:lumMod val="50000"/>
                </a:schemeClr>
              </a:solidFill>
            </a:endParaRPr>
          </a:p>
          <a:p>
            <a:endParaRPr lang="es-ES" sz="2000" b="1" dirty="0">
              <a:solidFill>
                <a:schemeClr val="accent3">
                  <a:lumMod val="50000"/>
                </a:schemeClr>
              </a:solidFill>
            </a:endParaRPr>
          </a:p>
          <a:p>
            <a:endParaRPr lang="es-ES" sz="2000" b="1" dirty="0" smtClean="0">
              <a:solidFill>
                <a:schemeClr val="accent3">
                  <a:lumMod val="50000"/>
                </a:schemeClr>
              </a:solidFill>
            </a:endParaRPr>
          </a:p>
          <a:p>
            <a:endParaRPr lang="es-ES" sz="2000" b="1" dirty="0" smtClean="0">
              <a:solidFill>
                <a:schemeClr val="accent3">
                  <a:lumMod val="50000"/>
                </a:schemeClr>
              </a:solidFill>
            </a:endParaRPr>
          </a:p>
          <a:p>
            <a:endParaRPr lang="es-ES" sz="2000" b="1" dirty="0">
              <a:solidFill>
                <a:schemeClr val="accent3">
                  <a:lumMod val="50000"/>
                </a:schemeClr>
              </a:solidFill>
            </a:endParaRPr>
          </a:p>
          <a:p>
            <a:endParaRPr lang="es-ES" sz="2000" b="1" dirty="0" smtClean="0"/>
          </a:p>
          <a:p>
            <a:r>
              <a:rPr lang="es-ES" sz="2000" b="1" dirty="0" smtClean="0"/>
              <a:t>                                               Para </a:t>
            </a:r>
            <a:r>
              <a:rPr lang="es-ES" sz="2000" b="1" dirty="0"/>
              <a:t>ello el Guía deberá </a:t>
            </a:r>
            <a:r>
              <a:rPr lang="es-ES" sz="2000" b="1" dirty="0">
                <a:solidFill>
                  <a:srgbClr val="FF0000"/>
                </a:solidFill>
              </a:rPr>
              <a:t>también </a:t>
            </a:r>
            <a:r>
              <a:rPr lang="es-ES" sz="2000" b="1" dirty="0"/>
              <a:t>prepararse</a:t>
            </a:r>
            <a:r>
              <a:rPr lang="es-ES" sz="2000" b="1" dirty="0">
                <a:solidFill>
                  <a:srgbClr val="FF0000"/>
                </a:solidFill>
              </a:rPr>
              <a:t> en este sentido, y conocer juegos de diferentes tipos aplicables a diferentes grupos etéreos, de </a:t>
            </a:r>
            <a:r>
              <a:rPr lang="es-ES" sz="2000" b="1" dirty="0" smtClean="0">
                <a:solidFill>
                  <a:srgbClr val="FF0000"/>
                </a:solidFill>
              </a:rPr>
              <a:t>procedencia</a:t>
            </a:r>
            <a:r>
              <a:rPr lang="es-ES" sz="2000" b="1" dirty="0">
                <a:solidFill>
                  <a:srgbClr val="FF0000"/>
                </a:solidFill>
              </a:rPr>
              <a:t>, etc. </a:t>
            </a:r>
          </a:p>
        </p:txBody>
      </p:sp>
    </p:spTree>
    <p:extLst>
      <p:ext uri="{BB962C8B-B14F-4D97-AF65-F5344CB8AC3E}">
        <p14:creationId xmlns:p14="http://schemas.microsoft.com/office/powerpoint/2010/main" val="27190110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E:\Practicas pucon\IMG-20190221-WA00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548680"/>
            <a:ext cx="8229600" cy="868958"/>
          </a:xfrm>
        </p:spPr>
        <p:txBody>
          <a:bodyPr>
            <a:normAutofit fontScale="90000"/>
          </a:bodyPr>
          <a:lstStyle/>
          <a:p>
            <a:r>
              <a:rPr lang="es-ES" b="1" u="sng" dirty="0">
                <a:solidFill>
                  <a:srgbClr val="FF0000"/>
                </a:solidFill>
              </a:rPr>
              <a:t>LA INFORMACIÓN</a:t>
            </a:r>
            <a:r>
              <a:rPr lang="es-ES" b="1" dirty="0">
                <a:solidFill>
                  <a:srgbClr val="FF0000"/>
                </a:solidFill>
              </a:rPr>
              <a:t/>
            </a:r>
            <a:br>
              <a:rPr lang="es-ES" b="1" dirty="0">
                <a:solidFill>
                  <a:srgbClr val="FF0000"/>
                </a:solidFill>
              </a:rPr>
            </a:br>
            <a:endParaRPr lang="es-ES" b="1" dirty="0">
              <a:solidFill>
                <a:srgbClr val="FF0000"/>
              </a:solidFill>
            </a:endParaRPr>
          </a:p>
        </p:txBody>
      </p:sp>
      <p:sp>
        <p:nvSpPr>
          <p:cNvPr id="3" name="2 Marcador de contenido"/>
          <p:cNvSpPr>
            <a:spLocks noGrp="1"/>
          </p:cNvSpPr>
          <p:nvPr>
            <p:ph idx="1"/>
          </p:nvPr>
        </p:nvSpPr>
        <p:spPr>
          <a:xfrm>
            <a:off x="683568" y="1600200"/>
            <a:ext cx="7317432" cy="4525963"/>
          </a:xfrm>
        </p:spPr>
        <p:txBody>
          <a:bodyPr/>
          <a:lstStyle/>
          <a:p>
            <a:pPr algn="just"/>
            <a:r>
              <a:rPr lang="es-ES" b="1" dirty="0" smtClean="0"/>
              <a:t>La </a:t>
            </a:r>
            <a:r>
              <a:rPr lang="es-ES" b="1" dirty="0" smtClean="0"/>
              <a:t>información que maneja un Guía la obtiene básicamente de </a:t>
            </a:r>
            <a:r>
              <a:rPr lang="es-ES" b="1" dirty="0" smtClean="0"/>
              <a:t>dos </a:t>
            </a:r>
            <a:r>
              <a:rPr lang="es-ES" b="1" dirty="0" smtClean="0">
                <a:solidFill>
                  <a:srgbClr val="FFFF00"/>
                </a:solidFill>
              </a:rPr>
              <a:t>fuentes su </a:t>
            </a:r>
            <a:r>
              <a:rPr lang="es-ES" b="1" dirty="0" smtClean="0">
                <a:solidFill>
                  <a:srgbClr val="FF0000"/>
                </a:solidFill>
              </a:rPr>
              <a:t>propia experiencia, autodidacta y la información académica, con estudios mas formas y técnicas que aseguran el buen manejo de información, existen muchos guías que pasan por ambas en su proceso de formación profesional</a:t>
            </a:r>
            <a:r>
              <a:rPr lang="es-ES" b="1" dirty="0" smtClean="0">
                <a:solidFill>
                  <a:srgbClr val="FFFF00"/>
                </a:solidFill>
              </a:rPr>
              <a:t>.</a:t>
            </a:r>
            <a:endParaRPr lang="es-ES" b="1" dirty="0"/>
          </a:p>
        </p:txBody>
      </p:sp>
    </p:spTree>
    <p:extLst>
      <p:ext uri="{BB962C8B-B14F-4D97-AF65-F5344CB8AC3E}">
        <p14:creationId xmlns:p14="http://schemas.microsoft.com/office/powerpoint/2010/main" val="36155510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Practicas pucon\IMG-20190221-WA00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2190"/>
            <a:ext cx="9144000" cy="6093619"/>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b="1" dirty="0" smtClean="0">
                <a:solidFill>
                  <a:srgbClr val="FF0000"/>
                </a:solidFill>
              </a:rPr>
              <a:t>La información recogida durante años de experiencia , van formando a los buenos guías, el saber como organizarla y poder entregarla de manera lúdica y entretenida, es la misión de cada uno de Ud.</a:t>
            </a:r>
            <a:endParaRPr lang="es-ES" b="1" dirty="0">
              <a:solidFill>
                <a:srgbClr val="FF0000"/>
              </a:solidFill>
            </a:endParaRPr>
          </a:p>
        </p:txBody>
      </p:sp>
    </p:spTree>
    <p:extLst>
      <p:ext uri="{BB962C8B-B14F-4D97-AF65-F5344CB8AC3E}">
        <p14:creationId xmlns:p14="http://schemas.microsoft.com/office/powerpoint/2010/main" val="10510641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Practicas pucon\IMG-20190222-WA00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b="1" dirty="0" smtClean="0">
                <a:solidFill>
                  <a:srgbClr val="FF0000"/>
                </a:solidFill>
              </a:rPr>
              <a:t>ACTIVIDAD </a:t>
            </a:r>
            <a:endParaRPr lang="es-ES" b="1" dirty="0">
              <a:solidFill>
                <a:srgbClr val="FF0000"/>
              </a:solidFill>
            </a:endParaRPr>
          </a:p>
        </p:txBody>
      </p:sp>
      <p:sp>
        <p:nvSpPr>
          <p:cNvPr id="4" name="Flecha abajo 3"/>
          <p:cNvSpPr/>
          <p:nvPr/>
        </p:nvSpPr>
        <p:spPr>
          <a:xfrm>
            <a:off x="2987824" y="256948"/>
            <a:ext cx="2736304" cy="452596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dirty="0" smtClean="0"/>
              <a:t>SIGUIENTE </a:t>
            </a:r>
            <a:endParaRPr lang="es-CL" dirty="0"/>
          </a:p>
        </p:txBody>
      </p:sp>
    </p:spTree>
    <p:extLst>
      <p:ext uri="{BB962C8B-B14F-4D97-AF65-F5344CB8AC3E}">
        <p14:creationId xmlns:p14="http://schemas.microsoft.com/office/powerpoint/2010/main" val="42700413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695</Words>
  <Application>Microsoft Office PowerPoint</Application>
  <PresentationFormat>Presentación en pantalla (4:3)</PresentationFormat>
  <Paragraphs>60</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Andalus</vt:lpstr>
      <vt:lpstr>Arial</vt:lpstr>
      <vt:lpstr>Baskerville Old Face</vt:lpstr>
      <vt:lpstr>Calibri</vt:lpstr>
      <vt:lpstr>Tema de Office</vt:lpstr>
      <vt:lpstr>Como actúa el guía en terreno </vt:lpstr>
      <vt:lpstr>Objetivo </vt:lpstr>
      <vt:lpstr>El Guía antes del viaje </vt:lpstr>
      <vt:lpstr>Antes de salir</vt:lpstr>
      <vt:lpstr>Recreación durante el viaje </vt:lpstr>
      <vt:lpstr>º</vt:lpstr>
      <vt:lpstr>LA INFORMACIÓN </vt:lpstr>
      <vt:lpstr>Presentación de PowerPoint</vt:lpstr>
      <vt:lpstr>Presentación de PowerPoint</vt:lpstr>
      <vt:lpstr>Actividad Individual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actúa el guía en terreno</dc:title>
  <dc:creator>note01</dc:creator>
  <cp:lastModifiedBy>Feña</cp:lastModifiedBy>
  <cp:revision>14</cp:revision>
  <dcterms:created xsi:type="dcterms:W3CDTF">2019-03-25T17:58:39Z</dcterms:created>
  <dcterms:modified xsi:type="dcterms:W3CDTF">2020-03-24T00:25:07Z</dcterms:modified>
</cp:coreProperties>
</file>