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B8F78-9023-4644-A914-B024E328A9B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E6017FC-56F8-4636-84A1-FC1E3CDF1823}">
      <dgm:prSet phldrT="[Texto]"/>
      <dgm:spPr/>
      <dgm:t>
        <a:bodyPr/>
        <a:lstStyle/>
        <a:p>
          <a:r>
            <a:rPr lang="es-CL" dirty="0" smtClean="0"/>
            <a:t>Vida cotidiana</a:t>
          </a:r>
          <a:endParaRPr lang="es-CL" dirty="0"/>
        </a:p>
      </dgm:t>
    </dgm:pt>
    <dgm:pt modelId="{449B03F6-0C17-4A71-8DCB-8BA345A73CC4}" type="parTrans" cxnId="{E1FB871E-DEB1-40E8-9014-223C5393CC80}">
      <dgm:prSet/>
      <dgm:spPr/>
      <dgm:t>
        <a:bodyPr/>
        <a:lstStyle/>
        <a:p>
          <a:endParaRPr lang="es-CL"/>
        </a:p>
      </dgm:t>
    </dgm:pt>
    <dgm:pt modelId="{2FEFE0CD-FA90-4A71-8641-33F66A2000D1}" type="sibTrans" cxnId="{E1FB871E-DEB1-40E8-9014-223C5393CC80}">
      <dgm:prSet/>
      <dgm:spPr/>
      <dgm:t>
        <a:bodyPr/>
        <a:lstStyle/>
        <a:p>
          <a:endParaRPr lang="es-CL"/>
        </a:p>
      </dgm:t>
    </dgm:pt>
    <dgm:pt modelId="{690F8649-CE40-4099-BE95-91CC6E317721}">
      <dgm:prSet phldrT="[Texto]"/>
      <dgm:spPr/>
      <dgm:t>
        <a:bodyPr/>
        <a:lstStyle/>
        <a:p>
          <a:r>
            <a:rPr lang="es-CL" dirty="0" smtClean="0"/>
            <a:t>No es necesario</a:t>
          </a:r>
          <a:endParaRPr lang="es-CL" dirty="0"/>
        </a:p>
      </dgm:t>
    </dgm:pt>
    <dgm:pt modelId="{86B0DA45-F0D2-4732-BE27-D59794BF7C56}" type="parTrans" cxnId="{7C6780D7-FE0B-4C5C-BD59-08B4323061F9}">
      <dgm:prSet/>
      <dgm:spPr/>
      <dgm:t>
        <a:bodyPr/>
        <a:lstStyle/>
        <a:p>
          <a:endParaRPr lang="es-CL"/>
        </a:p>
      </dgm:t>
    </dgm:pt>
    <dgm:pt modelId="{DA62A383-68FC-466E-98C0-A23052E0E0F2}" type="sibTrans" cxnId="{7C6780D7-FE0B-4C5C-BD59-08B4323061F9}">
      <dgm:prSet/>
      <dgm:spPr/>
      <dgm:t>
        <a:bodyPr/>
        <a:lstStyle/>
        <a:p>
          <a:endParaRPr lang="es-CL"/>
        </a:p>
      </dgm:t>
    </dgm:pt>
    <dgm:pt modelId="{013B20D7-31AF-4EF0-ADE1-1DC051BA6A11}">
      <dgm:prSet phldrT="[Texto]"/>
      <dgm:spPr/>
      <dgm:t>
        <a:bodyPr/>
        <a:lstStyle/>
        <a:p>
          <a:r>
            <a:rPr lang="es-CL" dirty="0" smtClean="0"/>
            <a:t>Mayores aspiraciones</a:t>
          </a:r>
          <a:endParaRPr lang="es-CL" dirty="0"/>
        </a:p>
      </dgm:t>
    </dgm:pt>
    <dgm:pt modelId="{470FD930-0272-4413-A4DB-667E32D1470A}" type="parTrans" cxnId="{FEFF912B-D41A-4519-A5E5-19390EC32E4C}">
      <dgm:prSet/>
      <dgm:spPr/>
      <dgm:t>
        <a:bodyPr/>
        <a:lstStyle/>
        <a:p>
          <a:endParaRPr lang="es-CL"/>
        </a:p>
      </dgm:t>
    </dgm:pt>
    <dgm:pt modelId="{95A93789-5192-433C-9B80-C6DBB1D03760}" type="sibTrans" cxnId="{FEFF912B-D41A-4519-A5E5-19390EC32E4C}">
      <dgm:prSet/>
      <dgm:spPr/>
      <dgm:t>
        <a:bodyPr/>
        <a:lstStyle/>
        <a:p>
          <a:endParaRPr lang="es-CL"/>
        </a:p>
      </dgm:t>
    </dgm:pt>
    <dgm:pt modelId="{4E235A0E-3D99-42E6-95C2-FB9FC985C7C3}">
      <dgm:prSet phldrT="[Texto]"/>
      <dgm:spPr/>
      <dgm:t>
        <a:bodyPr/>
        <a:lstStyle/>
        <a:p>
          <a:r>
            <a:rPr lang="es-MX" b="0" i="0" dirty="0" smtClean="0"/>
            <a:t>Comprensión racional del mundo en que vivimos</a:t>
          </a:r>
          <a:endParaRPr lang="es-CL" dirty="0"/>
        </a:p>
      </dgm:t>
    </dgm:pt>
    <dgm:pt modelId="{4B61E170-8CD0-409D-837A-8C497A6AA26A}" type="parTrans" cxnId="{F3B46A3A-9016-4498-AF47-C415A0147665}">
      <dgm:prSet/>
      <dgm:spPr/>
      <dgm:t>
        <a:bodyPr/>
        <a:lstStyle/>
        <a:p>
          <a:endParaRPr lang="es-CL"/>
        </a:p>
      </dgm:t>
    </dgm:pt>
    <dgm:pt modelId="{6251D63C-B381-4795-8600-D9BCAFCC3176}" type="sibTrans" cxnId="{F3B46A3A-9016-4498-AF47-C415A0147665}">
      <dgm:prSet/>
      <dgm:spPr/>
      <dgm:t>
        <a:bodyPr/>
        <a:lstStyle/>
        <a:p>
          <a:endParaRPr lang="es-CL"/>
        </a:p>
      </dgm:t>
    </dgm:pt>
    <dgm:pt modelId="{AE8F8E4F-A43E-45A6-894B-BE4AEB5DA60B}">
      <dgm:prSet phldrT="[Texto]"/>
      <dgm:spPr/>
      <dgm:t>
        <a:bodyPr/>
        <a:lstStyle/>
        <a:p>
          <a:r>
            <a:rPr lang="es-MX" b="0" i="0" dirty="0" smtClean="0"/>
            <a:t>Los procesos fundamentales en la naturaleza,</a:t>
          </a:r>
          <a:endParaRPr lang="es-CL" dirty="0"/>
        </a:p>
      </dgm:t>
    </dgm:pt>
    <dgm:pt modelId="{E14B1FF1-B599-4849-82F1-C95BB51ADC8A}" type="parTrans" cxnId="{F5EA3457-926F-4D62-8EE8-6C7AF06491CE}">
      <dgm:prSet/>
      <dgm:spPr/>
      <dgm:t>
        <a:bodyPr/>
        <a:lstStyle/>
        <a:p>
          <a:endParaRPr lang="es-CL"/>
        </a:p>
      </dgm:t>
    </dgm:pt>
    <dgm:pt modelId="{B5743AC9-F661-43CC-A9D8-17113912DCFA}" type="sibTrans" cxnId="{F5EA3457-926F-4D62-8EE8-6C7AF06491CE}">
      <dgm:prSet/>
      <dgm:spPr/>
      <dgm:t>
        <a:bodyPr/>
        <a:lstStyle/>
        <a:p>
          <a:endParaRPr lang="es-CL"/>
        </a:p>
      </dgm:t>
    </dgm:pt>
    <dgm:pt modelId="{DBF3CB66-BFF7-4070-A45E-2E9712A851E9}">
      <dgm:prSet phldrT="[Texto]"/>
      <dgm:spPr/>
      <dgm:t>
        <a:bodyPr/>
        <a:lstStyle/>
        <a:p>
          <a:r>
            <a:rPr lang="es-MX" b="0" i="0" dirty="0" smtClean="0"/>
            <a:t>La sociedad</a:t>
          </a:r>
          <a:endParaRPr lang="es-CL" dirty="0"/>
        </a:p>
      </dgm:t>
    </dgm:pt>
    <dgm:pt modelId="{8BBD35FD-415A-4E54-9E46-D6F211BDCA74}" type="parTrans" cxnId="{CE8777C9-3BFB-4E83-87E7-354623D168C6}">
      <dgm:prSet/>
      <dgm:spPr/>
      <dgm:t>
        <a:bodyPr/>
        <a:lstStyle/>
        <a:p>
          <a:endParaRPr lang="es-CL"/>
        </a:p>
      </dgm:t>
    </dgm:pt>
    <dgm:pt modelId="{464F9787-D385-48BE-91FA-887EB46E932F}" type="sibTrans" cxnId="{CE8777C9-3BFB-4E83-87E7-354623D168C6}">
      <dgm:prSet/>
      <dgm:spPr/>
      <dgm:t>
        <a:bodyPr/>
        <a:lstStyle/>
        <a:p>
          <a:endParaRPr lang="es-CL"/>
        </a:p>
      </dgm:t>
    </dgm:pt>
    <dgm:pt modelId="{B37B767C-3990-409C-8D4D-7766A6AFD3F6}">
      <dgm:prSet phldrT="[Texto]"/>
      <dgm:spPr/>
      <dgm:t>
        <a:bodyPr/>
        <a:lstStyle/>
        <a:p>
          <a:r>
            <a:rPr lang="es-MX" b="0" i="0" dirty="0" smtClean="0"/>
            <a:t>Nuestra propia forma de pensar</a:t>
          </a:r>
          <a:endParaRPr lang="es-CL" dirty="0"/>
        </a:p>
      </dgm:t>
    </dgm:pt>
    <dgm:pt modelId="{47D4889B-F9DC-464B-BC7F-7E143AB019BB}" type="parTrans" cxnId="{DD2FD051-B1CD-41C8-AFBD-DAA9094CE175}">
      <dgm:prSet/>
      <dgm:spPr/>
      <dgm:t>
        <a:bodyPr/>
        <a:lstStyle/>
        <a:p>
          <a:endParaRPr lang="es-CL"/>
        </a:p>
      </dgm:t>
    </dgm:pt>
    <dgm:pt modelId="{466E3A36-024F-4D98-A146-C5A93AD68DE5}" type="sibTrans" cxnId="{DD2FD051-B1CD-41C8-AFBD-DAA9094CE175}">
      <dgm:prSet/>
      <dgm:spPr/>
      <dgm:t>
        <a:bodyPr/>
        <a:lstStyle/>
        <a:p>
          <a:endParaRPr lang="es-CL"/>
        </a:p>
      </dgm:t>
    </dgm:pt>
    <dgm:pt modelId="{7229BC8A-3B81-47D2-90AE-9EB5CA83E7B0}" type="pres">
      <dgm:prSet presAssocID="{ECAB8F78-9023-4644-A914-B024E328A9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E8A10EB-5383-4D34-9F7B-FC2921AB0A49}" type="pres">
      <dgm:prSet presAssocID="{4E6017FC-56F8-4636-84A1-FC1E3CDF1823}" presName="composite" presStyleCnt="0"/>
      <dgm:spPr/>
    </dgm:pt>
    <dgm:pt modelId="{B615642A-1D34-4C08-B83F-2623019B151A}" type="pres">
      <dgm:prSet presAssocID="{4E6017FC-56F8-4636-84A1-FC1E3CDF182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C58E23-F116-489E-B2A2-BFE20CB4B28E}" type="pres">
      <dgm:prSet presAssocID="{4E6017FC-56F8-4636-84A1-FC1E3CDF1823}" presName="parSh" presStyleLbl="node1" presStyleIdx="0" presStyleCnt="2" custLinFactNeighborX="298" custLinFactNeighborY="-33383"/>
      <dgm:spPr/>
      <dgm:t>
        <a:bodyPr/>
        <a:lstStyle/>
        <a:p>
          <a:endParaRPr lang="es-CL"/>
        </a:p>
      </dgm:t>
    </dgm:pt>
    <dgm:pt modelId="{5507B6B9-6ABA-4C91-871A-141E96A841F0}" type="pres">
      <dgm:prSet presAssocID="{4E6017FC-56F8-4636-84A1-FC1E3CDF1823}" presName="desTx" presStyleLbl="fgAcc1" presStyleIdx="0" presStyleCnt="2" custScaleX="98855" custScaleY="36340" custLinFactNeighborX="-4840" custLinFactNeighborY="-4250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1496298-9F04-43A7-BD35-9ED2EAC0C158}" type="pres">
      <dgm:prSet presAssocID="{2FEFE0CD-FA90-4A71-8641-33F66A2000D1}" presName="sibTrans" presStyleLbl="sibTrans2D1" presStyleIdx="0" presStyleCnt="1"/>
      <dgm:spPr/>
      <dgm:t>
        <a:bodyPr/>
        <a:lstStyle/>
        <a:p>
          <a:endParaRPr lang="es-CL"/>
        </a:p>
      </dgm:t>
    </dgm:pt>
    <dgm:pt modelId="{00D676CF-71C1-406C-8863-31D411A11064}" type="pres">
      <dgm:prSet presAssocID="{2FEFE0CD-FA90-4A71-8641-33F66A2000D1}" presName="connTx" presStyleLbl="sibTrans2D1" presStyleIdx="0" presStyleCnt="1"/>
      <dgm:spPr/>
      <dgm:t>
        <a:bodyPr/>
        <a:lstStyle/>
        <a:p>
          <a:endParaRPr lang="es-CL"/>
        </a:p>
      </dgm:t>
    </dgm:pt>
    <dgm:pt modelId="{608BF7B0-5110-4B11-815E-12D6A8B37EE9}" type="pres">
      <dgm:prSet presAssocID="{013B20D7-31AF-4EF0-ADE1-1DC051BA6A11}" presName="composite" presStyleCnt="0"/>
      <dgm:spPr/>
    </dgm:pt>
    <dgm:pt modelId="{F25D39F8-464F-4D7B-84E5-CEF02C3C23A8}" type="pres">
      <dgm:prSet presAssocID="{013B20D7-31AF-4EF0-ADE1-1DC051BA6A1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C32EBB-9F93-4031-AC5B-8723174966EC}" type="pres">
      <dgm:prSet presAssocID="{013B20D7-31AF-4EF0-ADE1-1DC051BA6A11}" presName="parSh" presStyleLbl="node1" presStyleIdx="1" presStyleCnt="2"/>
      <dgm:spPr/>
      <dgm:t>
        <a:bodyPr/>
        <a:lstStyle/>
        <a:p>
          <a:endParaRPr lang="es-CL"/>
        </a:p>
      </dgm:t>
    </dgm:pt>
    <dgm:pt modelId="{73B134F7-40A4-43D3-9F11-92FD838E0B59}" type="pres">
      <dgm:prSet presAssocID="{013B20D7-31AF-4EF0-ADE1-1DC051BA6A11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D6A750A-473A-48C5-AEBF-250FBF43C1A5}" type="presOf" srcId="{013B20D7-31AF-4EF0-ADE1-1DC051BA6A11}" destId="{F25D39F8-464F-4D7B-84E5-CEF02C3C23A8}" srcOrd="0" destOrd="0" presId="urn:microsoft.com/office/officeart/2005/8/layout/process3"/>
    <dgm:cxn modelId="{4F516E55-AA27-43ED-B7C8-590575A5A4EF}" type="presOf" srcId="{ECAB8F78-9023-4644-A914-B024E328A9B4}" destId="{7229BC8A-3B81-47D2-90AE-9EB5CA83E7B0}" srcOrd="0" destOrd="0" presId="urn:microsoft.com/office/officeart/2005/8/layout/process3"/>
    <dgm:cxn modelId="{A7FC462F-C453-433A-AFD7-F49ADBE6290B}" type="presOf" srcId="{4E6017FC-56F8-4636-84A1-FC1E3CDF1823}" destId="{A0C58E23-F116-489E-B2A2-BFE20CB4B28E}" srcOrd="1" destOrd="0" presId="urn:microsoft.com/office/officeart/2005/8/layout/process3"/>
    <dgm:cxn modelId="{7C6780D7-FE0B-4C5C-BD59-08B4323061F9}" srcId="{4E6017FC-56F8-4636-84A1-FC1E3CDF1823}" destId="{690F8649-CE40-4099-BE95-91CC6E317721}" srcOrd="0" destOrd="0" parTransId="{86B0DA45-F0D2-4732-BE27-D59794BF7C56}" sibTransId="{DA62A383-68FC-466E-98C0-A23052E0E0F2}"/>
    <dgm:cxn modelId="{4F1CBBC8-EEFC-4A57-BF91-29B32E2EB73F}" type="presOf" srcId="{DBF3CB66-BFF7-4070-A45E-2E9712A851E9}" destId="{73B134F7-40A4-43D3-9F11-92FD838E0B59}" srcOrd="0" destOrd="2" presId="urn:microsoft.com/office/officeart/2005/8/layout/process3"/>
    <dgm:cxn modelId="{FEFF912B-D41A-4519-A5E5-19390EC32E4C}" srcId="{ECAB8F78-9023-4644-A914-B024E328A9B4}" destId="{013B20D7-31AF-4EF0-ADE1-1DC051BA6A11}" srcOrd="1" destOrd="0" parTransId="{470FD930-0272-4413-A4DB-667E32D1470A}" sibTransId="{95A93789-5192-433C-9B80-C6DBB1D03760}"/>
    <dgm:cxn modelId="{DD2FD051-B1CD-41C8-AFBD-DAA9094CE175}" srcId="{013B20D7-31AF-4EF0-ADE1-1DC051BA6A11}" destId="{B37B767C-3990-409C-8D4D-7766A6AFD3F6}" srcOrd="3" destOrd="0" parTransId="{47D4889B-F9DC-464B-BC7F-7E143AB019BB}" sibTransId="{466E3A36-024F-4D98-A146-C5A93AD68DE5}"/>
    <dgm:cxn modelId="{B9A6A25D-C876-4EA1-A0A3-6352D537A551}" type="presOf" srcId="{690F8649-CE40-4099-BE95-91CC6E317721}" destId="{5507B6B9-6ABA-4C91-871A-141E96A841F0}" srcOrd="0" destOrd="0" presId="urn:microsoft.com/office/officeart/2005/8/layout/process3"/>
    <dgm:cxn modelId="{DE188594-2881-45A7-8399-8A68049A7C3D}" type="presOf" srcId="{2FEFE0CD-FA90-4A71-8641-33F66A2000D1}" destId="{41496298-9F04-43A7-BD35-9ED2EAC0C158}" srcOrd="0" destOrd="0" presId="urn:microsoft.com/office/officeart/2005/8/layout/process3"/>
    <dgm:cxn modelId="{BB57EDC8-4627-4CFF-98CA-774F944630DB}" type="presOf" srcId="{2FEFE0CD-FA90-4A71-8641-33F66A2000D1}" destId="{00D676CF-71C1-406C-8863-31D411A11064}" srcOrd="1" destOrd="0" presId="urn:microsoft.com/office/officeart/2005/8/layout/process3"/>
    <dgm:cxn modelId="{9F2F3AEB-DC86-410D-88FC-F3EC570A648C}" type="presOf" srcId="{4E6017FC-56F8-4636-84A1-FC1E3CDF1823}" destId="{B615642A-1D34-4C08-B83F-2623019B151A}" srcOrd="0" destOrd="0" presId="urn:microsoft.com/office/officeart/2005/8/layout/process3"/>
    <dgm:cxn modelId="{E1FB871E-DEB1-40E8-9014-223C5393CC80}" srcId="{ECAB8F78-9023-4644-A914-B024E328A9B4}" destId="{4E6017FC-56F8-4636-84A1-FC1E3CDF1823}" srcOrd="0" destOrd="0" parTransId="{449B03F6-0C17-4A71-8DCB-8BA345A73CC4}" sibTransId="{2FEFE0CD-FA90-4A71-8641-33F66A2000D1}"/>
    <dgm:cxn modelId="{CE8777C9-3BFB-4E83-87E7-354623D168C6}" srcId="{013B20D7-31AF-4EF0-ADE1-1DC051BA6A11}" destId="{DBF3CB66-BFF7-4070-A45E-2E9712A851E9}" srcOrd="2" destOrd="0" parTransId="{8BBD35FD-415A-4E54-9E46-D6F211BDCA74}" sibTransId="{464F9787-D385-48BE-91FA-887EB46E932F}"/>
    <dgm:cxn modelId="{82D84AA1-295E-413E-81F2-61A479B8E44C}" type="presOf" srcId="{AE8F8E4F-A43E-45A6-894B-BE4AEB5DA60B}" destId="{73B134F7-40A4-43D3-9F11-92FD838E0B59}" srcOrd="0" destOrd="1" presId="urn:microsoft.com/office/officeart/2005/8/layout/process3"/>
    <dgm:cxn modelId="{F5EA3457-926F-4D62-8EE8-6C7AF06491CE}" srcId="{013B20D7-31AF-4EF0-ADE1-1DC051BA6A11}" destId="{AE8F8E4F-A43E-45A6-894B-BE4AEB5DA60B}" srcOrd="1" destOrd="0" parTransId="{E14B1FF1-B599-4849-82F1-C95BB51ADC8A}" sibTransId="{B5743AC9-F661-43CC-A9D8-17113912DCFA}"/>
    <dgm:cxn modelId="{C3403CAC-3E11-4B23-ACEA-B08F4DD7386F}" type="presOf" srcId="{4E235A0E-3D99-42E6-95C2-FB9FC985C7C3}" destId="{73B134F7-40A4-43D3-9F11-92FD838E0B59}" srcOrd="0" destOrd="0" presId="urn:microsoft.com/office/officeart/2005/8/layout/process3"/>
    <dgm:cxn modelId="{6A42AB2F-8E78-4115-B22D-D4625E6EEBDD}" type="presOf" srcId="{B37B767C-3990-409C-8D4D-7766A6AFD3F6}" destId="{73B134F7-40A4-43D3-9F11-92FD838E0B59}" srcOrd="0" destOrd="3" presId="urn:microsoft.com/office/officeart/2005/8/layout/process3"/>
    <dgm:cxn modelId="{F3B46A3A-9016-4498-AF47-C415A0147665}" srcId="{013B20D7-31AF-4EF0-ADE1-1DC051BA6A11}" destId="{4E235A0E-3D99-42E6-95C2-FB9FC985C7C3}" srcOrd="0" destOrd="0" parTransId="{4B61E170-8CD0-409D-837A-8C497A6AA26A}" sibTransId="{6251D63C-B381-4795-8600-D9BCAFCC3176}"/>
    <dgm:cxn modelId="{914EB0D0-F8B6-45BA-B035-C3CFD1FC3576}" type="presOf" srcId="{013B20D7-31AF-4EF0-ADE1-1DC051BA6A11}" destId="{7AC32EBB-9F93-4031-AC5B-8723174966EC}" srcOrd="1" destOrd="0" presId="urn:microsoft.com/office/officeart/2005/8/layout/process3"/>
    <dgm:cxn modelId="{7409F057-F7B8-4EFA-9910-B8EC36049D30}" type="presParOf" srcId="{7229BC8A-3B81-47D2-90AE-9EB5CA83E7B0}" destId="{2E8A10EB-5383-4D34-9F7B-FC2921AB0A49}" srcOrd="0" destOrd="0" presId="urn:microsoft.com/office/officeart/2005/8/layout/process3"/>
    <dgm:cxn modelId="{F3BCAEA9-DF0C-4EB4-B792-DEC37F02C4E2}" type="presParOf" srcId="{2E8A10EB-5383-4D34-9F7B-FC2921AB0A49}" destId="{B615642A-1D34-4C08-B83F-2623019B151A}" srcOrd="0" destOrd="0" presId="urn:microsoft.com/office/officeart/2005/8/layout/process3"/>
    <dgm:cxn modelId="{1E35985C-CD6A-4448-AE9E-D83801650837}" type="presParOf" srcId="{2E8A10EB-5383-4D34-9F7B-FC2921AB0A49}" destId="{A0C58E23-F116-489E-B2A2-BFE20CB4B28E}" srcOrd="1" destOrd="0" presId="urn:microsoft.com/office/officeart/2005/8/layout/process3"/>
    <dgm:cxn modelId="{C3744C09-A3CA-44D5-9428-8ADFED8E7F98}" type="presParOf" srcId="{2E8A10EB-5383-4D34-9F7B-FC2921AB0A49}" destId="{5507B6B9-6ABA-4C91-871A-141E96A841F0}" srcOrd="2" destOrd="0" presId="urn:microsoft.com/office/officeart/2005/8/layout/process3"/>
    <dgm:cxn modelId="{DE0E87E2-8F25-4A9D-BA8C-6ED1E95D78FC}" type="presParOf" srcId="{7229BC8A-3B81-47D2-90AE-9EB5CA83E7B0}" destId="{41496298-9F04-43A7-BD35-9ED2EAC0C158}" srcOrd="1" destOrd="0" presId="urn:microsoft.com/office/officeart/2005/8/layout/process3"/>
    <dgm:cxn modelId="{6E26F8AD-C920-4D38-907B-3D5E4BD565B6}" type="presParOf" srcId="{41496298-9F04-43A7-BD35-9ED2EAC0C158}" destId="{00D676CF-71C1-406C-8863-31D411A11064}" srcOrd="0" destOrd="0" presId="urn:microsoft.com/office/officeart/2005/8/layout/process3"/>
    <dgm:cxn modelId="{E5B4CA38-2187-404C-9FB7-0020CB11E640}" type="presParOf" srcId="{7229BC8A-3B81-47D2-90AE-9EB5CA83E7B0}" destId="{608BF7B0-5110-4B11-815E-12D6A8B37EE9}" srcOrd="2" destOrd="0" presId="urn:microsoft.com/office/officeart/2005/8/layout/process3"/>
    <dgm:cxn modelId="{13AADF43-B2B4-4D46-BA79-CDB5814A5B7E}" type="presParOf" srcId="{608BF7B0-5110-4B11-815E-12D6A8B37EE9}" destId="{F25D39F8-464F-4D7B-84E5-CEF02C3C23A8}" srcOrd="0" destOrd="0" presId="urn:microsoft.com/office/officeart/2005/8/layout/process3"/>
    <dgm:cxn modelId="{F9E3D31B-61FB-4891-9B7A-4308EFCC993F}" type="presParOf" srcId="{608BF7B0-5110-4B11-815E-12D6A8B37EE9}" destId="{7AC32EBB-9F93-4031-AC5B-8723174966EC}" srcOrd="1" destOrd="0" presId="urn:microsoft.com/office/officeart/2005/8/layout/process3"/>
    <dgm:cxn modelId="{B46E6838-A88D-45EA-AC05-C88D53976998}" type="presParOf" srcId="{608BF7B0-5110-4B11-815E-12D6A8B37EE9}" destId="{73B134F7-40A4-43D3-9F11-92FD838E0B5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58E23-F116-489E-B2A2-BFE20CB4B28E}">
      <dsp:nvSpPr>
        <dsp:cNvPr id="0" name=""/>
        <dsp:cNvSpPr/>
      </dsp:nvSpPr>
      <dsp:spPr>
        <a:xfrm>
          <a:off x="10332" y="172611"/>
          <a:ext cx="2714513" cy="1350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Vida cotidiana</a:t>
          </a:r>
          <a:endParaRPr lang="es-CL" sz="2300" kern="1200" dirty="0"/>
        </a:p>
      </dsp:txBody>
      <dsp:txXfrm>
        <a:off x="10332" y="172611"/>
        <a:ext cx="2714513" cy="900565"/>
      </dsp:txXfrm>
    </dsp:sp>
    <dsp:sp modelId="{5507B6B9-6ABA-4C91-871A-141E96A841F0}">
      <dsp:nvSpPr>
        <dsp:cNvPr id="0" name=""/>
        <dsp:cNvSpPr/>
      </dsp:nvSpPr>
      <dsp:spPr>
        <a:xfrm>
          <a:off x="442386" y="1108702"/>
          <a:ext cx="2683432" cy="1414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300" kern="1200" dirty="0" smtClean="0"/>
            <a:t>No es necesario</a:t>
          </a:r>
          <a:endParaRPr lang="es-CL" sz="2300" kern="1200" dirty="0"/>
        </a:p>
      </dsp:txBody>
      <dsp:txXfrm>
        <a:off x="483807" y="1150123"/>
        <a:ext cx="2600590" cy="1331365"/>
      </dsp:txXfrm>
    </dsp:sp>
    <dsp:sp modelId="{41496298-9F04-43A7-BD35-9ED2EAC0C158}">
      <dsp:nvSpPr>
        <dsp:cNvPr id="0" name=""/>
        <dsp:cNvSpPr/>
      </dsp:nvSpPr>
      <dsp:spPr>
        <a:xfrm rot="21466586">
          <a:off x="3130125" y="199834"/>
          <a:ext cx="860526" cy="675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/>
        </a:p>
      </dsp:txBody>
      <dsp:txXfrm>
        <a:off x="3130201" y="338934"/>
        <a:ext cx="657776" cy="405501"/>
      </dsp:txXfrm>
    </dsp:sp>
    <dsp:sp modelId="{7AC32EBB-9F93-4031-AC5B-8723174966EC}">
      <dsp:nvSpPr>
        <dsp:cNvPr id="0" name=""/>
        <dsp:cNvSpPr/>
      </dsp:nvSpPr>
      <dsp:spPr>
        <a:xfrm>
          <a:off x="4347258" y="4217"/>
          <a:ext cx="2714513" cy="13508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Mayores aspiraciones</a:t>
          </a:r>
          <a:endParaRPr lang="es-CL" sz="2300" kern="1200" dirty="0"/>
        </a:p>
      </dsp:txBody>
      <dsp:txXfrm>
        <a:off x="4347258" y="4217"/>
        <a:ext cx="2714513" cy="900565"/>
      </dsp:txXfrm>
    </dsp:sp>
    <dsp:sp modelId="{73B134F7-40A4-43D3-9F11-92FD838E0B59}">
      <dsp:nvSpPr>
        <dsp:cNvPr id="0" name=""/>
        <dsp:cNvSpPr/>
      </dsp:nvSpPr>
      <dsp:spPr>
        <a:xfrm>
          <a:off x="4903242" y="904782"/>
          <a:ext cx="2714513" cy="389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b="0" i="0" kern="1200" dirty="0" smtClean="0"/>
            <a:t>Comprensión racional del mundo en que vivimos</a:t>
          </a:r>
          <a:endParaRPr lang="es-CL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b="0" i="0" kern="1200" dirty="0" smtClean="0"/>
            <a:t>Los procesos fundamentales en la naturaleza,</a:t>
          </a:r>
          <a:endParaRPr lang="es-CL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b="0" i="0" kern="1200" dirty="0" smtClean="0"/>
            <a:t>La sociedad</a:t>
          </a:r>
          <a:endParaRPr lang="es-CL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b="0" i="0" kern="1200" dirty="0" smtClean="0"/>
            <a:t>Nuestra propia forma de pensar</a:t>
          </a:r>
          <a:endParaRPr lang="es-CL" sz="2300" kern="1200" dirty="0"/>
        </a:p>
      </dsp:txBody>
      <dsp:txXfrm>
        <a:off x="4982747" y="984287"/>
        <a:ext cx="2555503" cy="3732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28F27-716E-4ADB-AF38-8B1FA91FAC95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FA07E-809E-4154-865A-D69E81A70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9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FA07E-809E-4154-865A-D69E81A70CF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31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BA0903-ED20-43BC-A458-987EDBC8A5E3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E245A5-EC87-427C-9FA9-8A70D58A7590}" type="datetimeFigureOut">
              <a:rPr lang="es-CL" smtClean="0"/>
              <a:t>24-03-2020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decastillo@hotmail.com" TargetMode="External"/><Relationship Id="rId2" Type="http://schemas.openxmlformats.org/officeDocument/2006/relationships/hyperlink" Target="mailto:kimivonnefq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LA FILOSOFÍA?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Describir las características del quehacer filosófico, considerando el problema de su origen y sentido, e identificando algunas de sus grandes preguntas y temas.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80" y="260648"/>
            <a:ext cx="3794604" cy="266429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68896" y="604722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 común de filosofía Tercero y Cuarto </a:t>
            </a:r>
            <a:br>
              <a:rPr lang="es-CL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s-CL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Profesora Kimberly Fuentes/ Profesor Carlos Castillo</a:t>
            </a:r>
            <a:endParaRPr lang="es-CL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it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81" b="12835"/>
          <a:stretch/>
        </p:blipFill>
        <p:spPr bwMode="auto">
          <a:xfrm>
            <a:off x="4499992" y="1988840"/>
            <a:ext cx="3456384" cy="342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Visión mítica del mundo</a:t>
            </a:r>
            <a:endParaRPr lang="es-CL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Los mitos y la filosofía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868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Inicios de la Filosofía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Las distintas religiones habían dado a la gente las respuestas a todas esas preguntas que se hacían.</a:t>
            </a:r>
          </a:p>
          <a:p>
            <a:r>
              <a:rPr lang="es-MX" dirty="0" smtClean="0"/>
              <a:t>Estas explicaciones religiosas se transmitieron de generación en generación a través de los mitos.</a:t>
            </a:r>
            <a:endParaRPr lang="es-CL" dirty="0"/>
          </a:p>
          <a:p>
            <a:r>
              <a:rPr lang="es-CL" dirty="0" smtClean="0"/>
              <a:t>Los mitos fueron las primeras instancias de filosofía, ya que fueron creados para dar explicaciones a todo aquellos que no se sabía de donde venía.</a:t>
            </a:r>
          </a:p>
          <a:p>
            <a:r>
              <a:rPr lang="es-MX" dirty="0" smtClean="0"/>
              <a:t>Un mito es un relato sobre dioses, un relato que pretende explicar el principio de la vida.</a:t>
            </a:r>
            <a:endParaRPr lang="es-CL" dirty="0" smtClean="0"/>
          </a:p>
          <a:p>
            <a:endParaRPr lang="es-CL" dirty="0" smtClean="0"/>
          </a:p>
          <a:p>
            <a:pPr algn="r"/>
            <a:r>
              <a:rPr lang="es-MX" i="1" dirty="0"/>
              <a:t>"El hombre está totalmente loco. No sabría cómo crear </a:t>
            </a:r>
            <a:r>
              <a:rPr lang="es-MX" i="1" dirty="0" smtClean="0"/>
              <a:t>un gusano</a:t>
            </a:r>
            <a:r>
              <a:rPr lang="es-MX" i="1" dirty="0"/>
              <a:t>, y crea dioses por docenas".</a:t>
            </a:r>
          </a:p>
          <a:p>
            <a:pPr marL="0" indent="0" algn="r">
              <a:buNone/>
            </a:pPr>
            <a:r>
              <a:rPr lang="es-MX" i="1" dirty="0"/>
              <a:t>(Montaigne.)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883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PASO DEL MITO AL LOGO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El llamado paso del mito al logo, hace referencia a la época donde la gente salió de la creencia de dioses que explicaban los fenómenos naturales, para hacer uso de la razón a estos fenómenos</a:t>
            </a:r>
          </a:p>
          <a:p>
            <a:r>
              <a:rPr lang="es-MX" dirty="0" smtClean="0"/>
              <a:t>Por lo tanto hubo una evolución en la  manera de pensar mítica a un razonamiento basado en la experiencia y la razón. </a:t>
            </a:r>
          </a:p>
          <a:p>
            <a:r>
              <a:rPr lang="es-MX" dirty="0" smtClean="0"/>
              <a:t>El objetivo de los primeros filósofos era buscar </a:t>
            </a:r>
            <a:r>
              <a:rPr lang="es-MX" b="1" dirty="0" smtClean="0"/>
              <a:t>explicaciones naturales a los procesos de la naturaleza.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67702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comprender y ampliar más tu comprensión de por qué los mitos son parte de la filosofía, utilizaremos un fragmento del libro el Mundo de Sofía de </a:t>
            </a:r>
            <a:r>
              <a:rPr lang="es-CL" dirty="0" err="1" smtClean="0"/>
              <a:t>Jostien</a:t>
            </a:r>
            <a:r>
              <a:rPr lang="es-CL" dirty="0" smtClean="0"/>
              <a:t> </a:t>
            </a:r>
            <a:r>
              <a:rPr lang="es-CL" dirty="0" err="1" smtClean="0"/>
              <a:t>Gaarder</a:t>
            </a:r>
            <a:r>
              <a:rPr lang="es-CL" dirty="0" smtClean="0"/>
              <a:t>.</a:t>
            </a:r>
          </a:p>
          <a:p>
            <a:r>
              <a:rPr lang="es-CL" dirty="0" smtClean="0"/>
              <a:t>(este libro nos va acompañar durante todo el año)</a:t>
            </a:r>
          </a:p>
          <a:p>
            <a:r>
              <a:rPr lang="es-CL" dirty="0" smtClean="0"/>
              <a:t>El libro está junto a la descarga.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526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Luego de haber leído tanto este documento, como también el fragmento de los mitos del libro el Mundo de Sofía. </a:t>
            </a:r>
          </a:p>
          <a:p>
            <a:r>
              <a:rPr lang="es-CL" dirty="0" smtClean="0"/>
              <a:t>Tienes una misión, escribir una sola pregunta que haya quedado dando vuelta en tu mente mientras leías, o alguna opinión relacionada con lo leído. </a:t>
            </a:r>
          </a:p>
          <a:p>
            <a:r>
              <a:rPr lang="es-CL" dirty="0" smtClean="0"/>
              <a:t>Al correo </a:t>
            </a:r>
            <a:r>
              <a:rPr lang="es-CL" dirty="0" smtClean="0">
                <a:hlinkClick r:id="rId2"/>
              </a:rPr>
              <a:t>kimivonnefq@gmail.com</a:t>
            </a:r>
            <a:r>
              <a:rPr lang="es-CL" dirty="0" smtClean="0"/>
              <a:t> (3C-4D-4C) </a:t>
            </a:r>
          </a:p>
          <a:p>
            <a:r>
              <a:rPr lang="es-CL" dirty="0" smtClean="0"/>
              <a:t>Al correo </a:t>
            </a:r>
            <a:r>
              <a:rPr lang="es-CL" dirty="0" smtClean="0">
                <a:hlinkClick r:id="rId3"/>
              </a:rPr>
              <a:t>carlosdecastillo@hotmail.com</a:t>
            </a:r>
            <a:r>
              <a:rPr lang="es-CL" dirty="0" smtClean="0"/>
              <a:t> (Solos </a:t>
            </a:r>
            <a:r>
              <a:rPr lang="es-CL" smtClean="0"/>
              <a:t>terceros menos el C)</a:t>
            </a:r>
            <a:endParaRPr lang="es-CL" dirty="0"/>
          </a:p>
          <a:p>
            <a:r>
              <a:rPr lang="es-CL" dirty="0" smtClean="0"/>
              <a:t>Todas las preguntas o comentarios los adjuntaré y publicaré el próximo martes. 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13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3918279" cy="297278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¿Por qué estudiar filosofía?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1. Ofrece un mejor conocimiento científico</a:t>
            </a:r>
          </a:p>
          <a:p>
            <a:r>
              <a:rPr lang="es-CL" b="1" dirty="0"/>
              <a:t>2. Es apta para mentes curiosas</a:t>
            </a:r>
          </a:p>
          <a:p>
            <a:r>
              <a:rPr lang="es-MX" b="1" dirty="0"/>
              <a:t>3. Permite desarrollar críticas constructivas</a:t>
            </a:r>
          </a:p>
          <a:p>
            <a:r>
              <a:rPr lang="es-MX" b="1" dirty="0"/>
              <a:t>4. Puede aplicarse a la propia vida</a:t>
            </a:r>
          </a:p>
          <a:p>
            <a:r>
              <a:rPr lang="es-MX" b="1" dirty="0"/>
              <a:t>5. Nos ayuda reinterpretar el mundo</a:t>
            </a:r>
          </a:p>
          <a:p>
            <a:r>
              <a:rPr lang="es-CL" b="1" dirty="0"/>
              <a:t>6. Permite detectar intentos de manipulación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078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¿Es realmente necesario preocuparnos</a:t>
            </a:r>
            <a:br>
              <a:rPr lang="es-MX" dirty="0"/>
            </a:br>
            <a:r>
              <a:rPr lang="es-MX" dirty="0"/>
              <a:t>de complicadas cuestiones científicas y filosóficas?</a:t>
            </a:r>
            <a:br>
              <a:rPr lang="es-MX" dirty="0"/>
            </a:b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950" y="4077072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9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1357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buh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804" b="96842" l="0" r="100000">
                        <a14:foregroundMark x1="38049" y1="41435" x2="38049" y2="41435"/>
                        <a14:foregroundMark x1="64011" y1="40287" x2="64011" y2="402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93096"/>
            <a:ext cx="1656184" cy="237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7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Todos tenemos una filosofía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 </a:t>
            </a:r>
            <a:r>
              <a:rPr lang="es-MX" sz="2800" dirty="0" smtClean="0"/>
              <a:t>Es decir una manera </a:t>
            </a:r>
            <a:r>
              <a:rPr lang="es-MX" sz="2800" dirty="0"/>
              <a:t>de interpretar el mundo</a:t>
            </a:r>
            <a:r>
              <a:rPr lang="es-MX" sz="2800" dirty="0" smtClean="0"/>
              <a:t>.</a:t>
            </a:r>
          </a:p>
          <a:p>
            <a:r>
              <a:rPr lang="es-MX" sz="2800" dirty="0"/>
              <a:t>Los que mantienen con obstinación que ellos no tienen ninguna filosofía </a:t>
            </a:r>
            <a:r>
              <a:rPr lang="es-MX" sz="2800" dirty="0" smtClean="0"/>
              <a:t>se equivocan, porque las </a:t>
            </a:r>
            <a:r>
              <a:rPr lang="es-MX" sz="2800" dirty="0"/>
              <a:t>personas que carecen de </a:t>
            </a:r>
            <a:r>
              <a:rPr lang="es-MX" sz="2800" dirty="0" smtClean="0"/>
              <a:t>un punto </a:t>
            </a:r>
            <a:r>
              <a:rPr lang="es-MX" sz="2800" dirty="0"/>
              <a:t>de vista filosófico elaborado y coherente reflejarán inevitablemente </a:t>
            </a:r>
            <a:r>
              <a:rPr lang="es-MX" sz="2800" dirty="0" smtClean="0"/>
              <a:t>las ideas </a:t>
            </a:r>
            <a:r>
              <a:rPr lang="es-MX" sz="2800" dirty="0"/>
              <a:t>y los prejuicios de la sociedad y el entorno en que viven.</a:t>
            </a:r>
          </a:p>
          <a:p>
            <a:endParaRPr lang="es-MX" dirty="0"/>
          </a:p>
          <a:p>
            <a:endParaRPr lang="es-MX" dirty="0"/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3789877" cy="244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1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filosofía?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Es una ciencia</a:t>
            </a:r>
            <a:r>
              <a:rPr lang="es-MX" sz="2400" dirty="0"/>
              <a:t> que </a:t>
            </a:r>
            <a:r>
              <a:rPr lang="es-MX" sz="2400" b="1" dirty="0"/>
              <a:t>tiene como fin responder a grandes interrogantes que cautivan al hombre</a:t>
            </a:r>
            <a:r>
              <a:rPr lang="es-MX" sz="2400" dirty="0"/>
              <a:t> (como por ejemplo el origen del universo; el origen del hombre) para alcanzar la sabiduría. </a:t>
            </a:r>
            <a:endParaRPr lang="es-MX" sz="2400" dirty="0" smtClean="0"/>
          </a:p>
          <a:p>
            <a:r>
              <a:rPr lang="es-MX" sz="2400" dirty="0"/>
              <a:t>T</a:t>
            </a:r>
            <a:r>
              <a:rPr lang="es-MX" sz="2400" b="1" dirty="0" smtClean="0"/>
              <a:t>iene </a:t>
            </a:r>
            <a:r>
              <a:rPr lang="es-MX" sz="2400" b="1" dirty="0"/>
              <a:t>sus orígenes en el siglo VII antes de Cristo en </a:t>
            </a:r>
            <a:r>
              <a:rPr lang="es-MX" sz="2400" b="1" dirty="0" smtClean="0"/>
              <a:t>Grecia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La </a:t>
            </a:r>
            <a:r>
              <a:rPr lang="es-MX" sz="2400" dirty="0"/>
              <a:t>etimología de la palabra filosofía proviene de las raíces griegas </a:t>
            </a:r>
            <a:r>
              <a:rPr lang="es-MX" sz="2400" i="1" dirty="0" err="1"/>
              <a:t>philos</a:t>
            </a:r>
            <a:r>
              <a:rPr lang="es-MX" sz="2400" dirty="0"/>
              <a:t> (que significa </a:t>
            </a:r>
            <a:r>
              <a:rPr lang="es-MX" sz="2400" i="1" dirty="0"/>
              <a:t>amor</a:t>
            </a:r>
            <a:r>
              <a:rPr lang="es-MX" sz="2400" dirty="0"/>
              <a:t>) y </a:t>
            </a:r>
            <a:r>
              <a:rPr lang="es-MX" sz="2400" i="1" dirty="0" err="1"/>
              <a:t>sophia</a:t>
            </a:r>
            <a:r>
              <a:rPr lang="es-MX" sz="2400" dirty="0"/>
              <a:t> (que significa </a:t>
            </a:r>
            <a:r>
              <a:rPr lang="es-MX" sz="2400" i="1" dirty="0"/>
              <a:t>sabiduría</a:t>
            </a:r>
            <a:r>
              <a:rPr lang="es-MX" sz="2400" dirty="0"/>
              <a:t>). Es por esto que la filosofía significa “amor a la sabiduría”.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395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0100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s-MX" sz="2400" i="1" dirty="0" smtClean="0">
                <a:solidFill>
                  <a:schemeClr val="bg1"/>
                </a:solidFill>
              </a:rPr>
              <a:t>La mejor manera de aproximarse a la filosofía es plantear algunas preguntas filosóficas: ¿Cómo se creó el mundo? </a:t>
            </a:r>
            <a:br>
              <a:rPr lang="es-MX" sz="2400" i="1" dirty="0" smtClean="0">
                <a:solidFill>
                  <a:schemeClr val="bg1"/>
                </a:solidFill>
              </a:rPr>
            </a:br>
            <a:r>
              <a:rPr lang="es-MX" sz="2400" i="1" dirty="0" smtClean="0">
                <a:solidFill>
                  <a:schemeClr val="bg1"/>
                </a:solidFill>
              </a:rPr>
              <a:t>¿Existe alguna voluntad o intención detrás de lo que sucede? </a:t>
            </a:r>
            <a:br>
              <a:rPr lang="es-MX" sz="2400" i="1" dirty="0" smtClean="0">
                <a:solidFill>
                  <a:schemeClr val="bg1"/>
                </a:solidFill>
              </a:rPr>
            </a:br>
            <a:r>
              <a:rPr lang="es-MX" sz="2400" i="1" dirty="0" smtClean="0">
                <a:solidFill>
                  <a:schemeClr val="bg1"/>
                </a:solidFill>
              </a:rPr>
              <a:t>¿Hay otra vida después de la muerte? </a:t>
            </a:r>
            <a:br>
              <a:rPr lang="es-MX" sz="2400" i="1" dirty="0" smtClean="0">
                <a:solidFill>
                  <a:schemeClr val="bg1"/>
                </a:solidFill>
              </a:rPr>
            </a:br>
            <a:r>
              <a:rPr lang="es-MX" sz="2400" i="1" dirty="0" smtClean="0">
                <a:solidFill>
                  <a:schemeClr val="bg1"/>
                </a:solidFill>
              </a:rPr>
              <a:t>¿Cómo podemos solucionar problemas de ese tipo? Y, ante todo: ¿cómo debemos vivir</a:t>
            </a:r>
            <a:r>
              <a:rPr lang="es-MX" sz="2400" dirty="0" smtClean="0">
                <a:solidFill>
                  <a:schemeClr val="bg1"/>
                </a:solidFill>
              </a:rPr>
              <a:t>?</a:t>
            </a:r>
          </a:p>
          <a:p>
            <a:pPr algn="r"/>
            <a:r>
              <a:rPr lang="es-MX" sz="2400" i="1" dirty="0" smtClean="0">
                <a:solidFill>
                  <a:schemeClr val="bg1"/>
                </a:solidFill>
              </a:rPr>
              <a:t>El mundo de </a:t>
            </a:r>
            <a:r>
              <a:rPr lang="es-MX" sz="2400" i="1" dirty="0" err="1" smtClean="0">
                <a:solidFill>
                  <a:schemeClr val="bg1"/>
                </a:solidFill>
              </a:rPr>
              <a:t>Sofia</a:t>
            </a:r>
            <a:r>
              <a:rPr lang="es-MX" sz="2400" i="1" dirty="0" smtClean="0">
                <a:solidFill>
                  <a:schemeClr val="bg1"/>
                </a:solidFill>
              </a:rPr>
              <a:t>, </a:t>
            </a:r>
            <a:r>
              <a:rPr lang="es-MX" sz="2400" i="1" dirty="0" err="1" smtClean="0">
                <a:solidFill>
                  <a:schemeClr val="bg1"/>
                </a:solidFill>
              </a:rPr>
              <a:t>Jostein</a:t>
            </a:r>
            <a:r>
              <a:rPr lang="es-MX" sz="2400" i="1" dirty="0" smtClean="0">
                <a:solidFill>
                  <a:schemeClr val="bg1"/>
                </a:solidFill>
              </a:rPr>
              <a:t> </a:t>
            </a:r>
            <a:r>
              <a:rPr lang="es-MX" sz="2400" i="1" dirty="0" err="1" smtClean="0">
                <a:solidFill>
                  <a:schemeClr val="bg1"/>
                </a:solidFill>
              </a:rPr>
              <a:t>Gaarder</a:t>
            </a:r>
            <a:endParaRPr lang="es-CL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7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 Filósofo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947444"/>
          </a:xfrm>
        </p:spPr>
        <p:txBody>
          <a:bodyPr>
            <a:normAutofit/>
          </a:bodyPr>
          <a:lstStyle/>
          <a:p>
            <a:r>
              <a:rPr lang="es-MX" sz="2800" dirty="0"/>
              <a:t>E</a:t>
            </a:r>
            <a:r>
              <a:rPr lang="es-MX" sz="2800" dirty="0" smtClean="0"/>
              <a:t>s </a:t>
            </a:r>
            <a:r>
              <a:rPr lang="es-MX" sz="2800" dirty="0"/>
              <a:t>una persona que</a:t>
            </a:r>
            <a:r>
              <a:rPr lang="es-MX" sz="2800" b="1" dirty="0"/>
              <a:t> busca desesperadamente el saber por el saber mismo</a:t>
            </a:r>
            <a:r>
              <a:rPr lang="es-MX" sz="2800" dirty="0"/>
              <a:t>. Su motivación suele ser la curiosidad, que lo lleva a indagar acerca de los principios sobre la </a:t>
            </a:r>
            <a:r>
              <a:rPr lang="es-MX" sz="2800" dirty="0" smtClean="0"/>
              <a:t>realidad y</a:t>
            </a:r>
            <a:r>
              <a:rPr lang="es-MX" sz="2800" dirty="0"/>
              <a:t> existencia humana.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i="1" dirty="0" smtClean="0"/>
              <a:t>«No se conoce ninguna cultura que no se haya preocupado por saber quiénes son los seres humanos y de dónde procede el mundo»</a:t>
            </a:r>
            <a:endParaRPr lang="es-CL" i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0946" r="71622">
                        <a14:foregroundMark x1="43581" y1="15205" x2="43581" y2="15205"/>
                        <a14:foregroundMark x1="41554" y1="34503" x2="41554" y2="34503"/>
                        <a14:foregroundMark x1="50676" y1="32164" x2="50676" y2="32164"/>
                        <a14:foregroundMark x1="57095" y1="17544" x2="57095" y2="175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52936"/>
            <a:ext cx="5647645" cy="326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9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988840"/>
            <a:ext cx="6131024" cy="3917032"/>
          </a:xfrm>
        </p:spPr>
        <p:txBody>
          <a:bodyPr>
            <a:normAutofit/>
          </a:bodyPr>
          <a:lstStyle/>
          <a:p>
            <a:r>
              <a:rPr lang="es-CL" sz="2400" dirty="0" smtClean="0"/>
              <a:t>Ya teniendo algo de contextualización básica, les digo:</a:t>
            </a:r>
          </a:p>
          <a:p>
            <a:r>
              <a:rPr lang="es-MX" sz="2400" dirty="0" smtClean="0"/>
              <a:t>LO ÚNICO QUE NECESITAMOS PARA SER BUENOS FILÓSOFOS ES LA CAPACIDAD DE ASOMBRO…</a:t>
            </a:r>
          </a:p>
          <a:p>
            <a:r>
              <a:rPr lang="es-MX" sz="2400" dirty="0" smtClean="0"/>
              <a:t>Comencemos.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021229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8343</TotalTime>
  <Words>513</Words>
  <Application>Microsoft Office PowerPoint</Application>
  <PresentationFormat>Presentación en pantalla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Adyacencia</vt:lpstr>
      <vt:lpstr>¿QUÉ ES LA FILOSOFÍA?</vt:lpstr>
      <vt:lpstr>¿Por qué estudiar filosofía?</vt:lpstr>
      <vt:lpstr>¿Es realmente necesario preocuparnos de complicadas cuestiones científicas y filosóficas? </vt:lpstr>
      <vt:lpstr>Presentación de PowerPoint</vt:lpstr>
      <vt:lpstr>Todos tenemos una filosofía</vt:lpstr>
      <vt:lpstr>¿Qué es filosofía?</vt:lpstr>
      <vt:lpstr>Presentación de PowerPoint</vt:lpstr>
      <vt:lpstr>Un Filósofo</vt:lpstr>
      <vt:lpstr>Presentación de PowerPoint</vt:lpstr>
      <vt:lpstr>LA Visión mítica del mundo</vt:lpstr>
      <vt:lpstr>Inicios de la Filosofía</vt:lpstr>
      <vt:lpstr>PASO DEL MITO AL LOGO</vt:lpstr>
      <vt:lpstr>Presentación de PowerPoint</vt:lpstr>
      <vt:lpstr>ACTIVIDAD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FILOSOFÍA</dc:title>
  <dc:creator>kimberly fuentes</dc:creator>
  <cp:lastModifiedBy>kimberly fuentes</cp:lastModifiedBy>
  <cp:revision>23</cp:revision>
  <dcterms:created xsi:type="dcterms:W3CDTF">2020-03-19T00:36:02Z</dcterms:created>
  <dcterms:modified xsi:type="dcterms:W3CDTF">2020-03-24T20:15:28Z</dcterms:modified>
</cp:coreProperties>
</file>