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7A847CFC-816F-41D0-AAC0-9BF4FEBC753E}" type="datetimeFigureOut">
              <a:rPr lang="es-ES" smtClean="0"/>
              <a:t>31/03/2020</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132FADFE-3B8F-471C-ABF0-DBC7717ECBB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7A847CFC-816F-41D0-AAC0-9BF4FEBC753E}"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7A847CFC-816F-41D0-AAC0-9BF4FEBC753E}"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7A847CFC-816F-41D0-AAC0-9BF4FEBC753E}"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7A847CFC-816F-41D0-AAC0-9BF4FEBC753E}"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7A847CFC-816F-41D0-AAC0-9BF4FEBC753E}" type="datetimeFigureOut">
              <a:rPr lang="es-ES" smtClean="0"/>
              <a:t>31/03/2020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7A847CFC-816F-41D0-AAC0-9BF4FEBC753E}" type="datetimeFigureOut">
              <a:rPr lang="es-ES" smtClean="0"/>
              <a:t>31/03/2020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31/03/2020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7A847CFC-816F-41D0-AAC0-9BF4FEBC753E}"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132FADFE-3B8F-471C-ABF0-DBC7717ECBBC}"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t>31/03/2020</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L" dirty="0" smtClean="0"/>
              <a:t>Partes de un motor eléctrico</a:t>
            </a:r>
            <a:br>
              <a:rPr lang="es-CL" dirty="0" smtClean="0"/>
            </a:br>
            <a:endParaRPr lang="es-CL" dirty="0"/>
          </a:p>
        </p:txBody>
      </p:sp>
      <p:sp>
        <p:nvSpPr>
          <p:cNvPr id="3" name="2 Subtítulo"/>
          <p:cNvSpPr>
            <a:spLocks noGrp="1"/>
          </p:cNvSpPr>
          <p:nvPr>
            <p:ph type="subTitle" idx="1"/>
          </p:nvPr>
        </p:nvSpPr>
        <p:spPr>
          <a:xfrm>
            <a:off x="533400" y="3228536"/>
            <a:ext cx="7854696" cy="3152792"/>
          </a:xfrm>
        </p:spPr>
        <p:txBody>
          <a:bodyPr/>
          <a:lstStyle/>
          <a:p>
            <a:pPr algn="l"/>
            <a:r>
              <a:rPr lang="es-CL" dirty="0" smtClean="0"/>
              <a:t>OBJETIVO: reconocer las distintas partes de un motor eléctrico y sus funciones.</a:t>
            </a:r>
          </a:p>
          <a:p>
            <a:pPr algn="l"/>
            <a:endParaRPr lang="es-CL" dirty="0"/>
          </a:p>
          <a:p>
            <a:pPr algn="l"/>
            <a:endParaRPr lang="es-CL" dirty="0" smtClean="0"/>
          </a:p>
          <a:p>
            <a:pPr algn="l"/>
            <a:endParaRPr lang="es-CL" dirty="0"/>
          </a:p>
          <a:p>
            <a:pPr algn="l"/>
            <a:r>
              <a:rPr lang="es-CL" dirty="0" smtClean="0"/>
              <a:t>Profesor: Carlos Zenteno </a:t>
            </a:r>
            <a:r>
              <a:rPr lang="es-CL" dirty="0"/>
              <a:t>Z</a:t>
            </a:r>
            <a:r>
              <a:rPr lang="es-CL" dirty="0" smtClean="0"/>
              <a:t>ambrano</a:t>
            </a:r>
          </a:p>
          <a:p>
            <a:pPr algn="l"/>
            <a:endParaRPr lang="es-CL" dirty="0"/>
          </a:p>
          <a:p>
            <a:pPr algn="l"/>
            <a:endParaRPr lang="es-CL" dirty="0" smtClean="0"/>
          </a:p>
          <a:p>
            <a:pPr algn="l"/>
            <a:endParaRPr lang="es-CL" dirty="0"/>
          </a:p>
        </p:txBody>
      </p:sp>
      <p:pic>
        <p:nvPicPr>
          <p:cNvPr id="11266" name="Picture 2" descr="C:\Users\carlos\Desktop\logos-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02" t="12766" r="18929" b="9582"/>
          <a:stretch/>
        </p:blipFill>
        <p:spPr bwMode="auto">
          <a:xfrm>
            <a:off x="3671668" y="0"/>
            <a:ext cx="1547446" cy="1491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69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Base</a:t>
            </a:r>
            <a:endParaRPr lang="es-CL" dirty="0"/>
          </a:p>
        </p:txBody>
      </p:sp>
      <p:sp>
        <p:nvSpPr>
          <p:cNvPr id="3" name="2 Marcador de contenido"/>
          <p:cNvSpPr>
            <a:spLocks noGrp="1"/>
          </p:cNvSpPr>
          <p:nvPr>
            <p:ph idx="1"/>
          </p:nvPr>
        </p:nvSpPr>
        <p:spPr/>
        <p:txBody>
          <a:bodyPr>
            <a:normAutofit/>
          </a:bodyPr>
          <a:lstStyle/>
          <a:p>
            <a:r>
              <a:rPr lang="es-CL" dirty="0"/>
              <a:t>La base es el elemento en donde se soporta toda la fuerza mecánica de operación del </a:t>
            </a:r>
            <a:r>
              <a:rPr lang="es-CL" dirty="0" smtClean="0"/>
              <a:t>motor por medio de pernos, puede </a:t>
            </a:r>
            <a:r>
              <a:rPr lang="es-CL" dirty="0"/>
              <a:t>ser de dos tipos</a:t>
            </a:r>
            <a:r>
              <a:rPr lang="es-CL" dirty="0" smtClean="0"/>
              <a:t>:</a:t>
            </a:r>
          </a:p>
          <a:p>
            <a:r>
              <a:rPr lang="es-CL" dirty="0" smtClean="0"/>
              <a:t>Base frontal                                    Base lateral</a:t>
            </a:r>
            <a:r>
              <a:rPr lang="es-CL" dirty="0"/>
              <a:t/>
            </a:r>
            <a:br>
              <a:rPr lang="es-CL" dirty="0"/>
            </a:br>
            <a:endParaRPr lang="es-CL" dirty="0"/>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663"/>
          <a:stretch/>
        </p:blipFill>
        <p:spPr bwMode="auto">
          <a:xfrm>
            <a:off x="297514" y="3861048"/>
            <a:ext cx="3354645" cy="299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717032"/>
            <a:ext cx="3078510" cy="307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98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a:t>
            </a:r>
            <a:r>
              <a:rPr lang="es-CL" dirty="0" err="1" smtClean="0"/>
              <a:t>caracteristicas</a:t>
            </a:r>
            <a:endParaRPr lang="es-CL" dirty="0"/>
          </a:p>
        </p:txBody>
      </p:sp>
      <p:sp>
        <p:nvSpPr>
          <p:cNvPr id="3" name="2 Marcador de contenido"/>
          <p:cNvSpPr>
            <a:spLocks noGrp="1"/>
          </p:cNvSpPr>
          <p:nvPr>
            <p:ph idx="1"/>
          </p:nvPr>
        </p:nvSpPr>
        <p:spPr/>
        <p:txBody>
          <a:bodyPr>
            <a:normAutofit/>
          </a:bodyPr>
          <a:lstStyle/>
          <a:p>
            <a:r>
              <a:rPr lang="es-MX" dirty="0"/>
              <a:t>Cada motor debe contar con una placa de características, en idioma español, fácilmente visible y firmemente sujeta al motor con remaches del mismo material que las placas. Deben ser de acero inoxidable, la pintura del motor no debe cubrirlas, la información debe ser grabada en el metal de las placas de tal manera que pueda ser leída aunque desaparezcan la coloración e impresiones de superficie.</a:t>
            </a:r>
            <a:endParaRPr lang="es-CL" dirty="0"/>
          </a:p>
        </p:txBody>
      </p:sp>
    </p:spTree>
    <p:extLst>
      <p:ext uri="{BB962C8B-B14F-4D97-AF65-F5344CB8AC3E}">
        <p14:creationId xmlns:p14="http://schemas.microsoft.com/office/powerpoint/2010/main" val="1035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características</a:t>
            </a:r>
            <a:endParaRPr lang="es-CL" dirty="0"/>
          </a:p>
        </p:txBody>
      </p:sp>
      <p:sp>
        <p:nvSpPr>
          <p:cNvPr id="3" name="2 Marcador de contenido"/>
          <p:cNvSpPr>
            <a:spLocks noGrp="1"/>
          </p:cNvSpPr>
          <p:nvPr>
            <p:ph idx="1"/>
          </p:nvPr>
        </p:nvSpPr>
        <p:spPr/>
        <p:txBody>
          <a:bodyPr>
            <a:normAutofit/>
          </a:bodyPr>
          <a:lstStyle/>
          <a:p>
            <a:r>
              <a:rPr lang="es-MX" dirty="0"/>
              <a:t>La siguiente información o datos son los mínimos que debe llevar la placa de datos y placas auxiliares, de cualquier motor de corriente alterna </a:t>
            </a:r>
            <a:r>
              <a:rPr lang="es-MX" dirty="0" smtClean="0"/>
              <a:t>monofásico o trifásico</a:t>
            </a:r>
            <a:r>
              <a:rPr lang="es-MX" dirty="0"/>
              <a:t>, en forma </a:t>
            </a:r>
            <a:r>
              <a:rPr lang="es-MX" dirty="0" smtClean="0"/>
              <a:t>indeleble </a:t>
            </a:r>
            <a:r>
              <a:rPr lang="es-MX" dirty="0"/>
              <a:t>y en </a:t>
            </a:r>
            <a:r>
              <a:rPr lang="es-MX" dirty="0" smtClean="0"/>
              <a:t>lugar visible</a:t>
            </a:r>
            <a:r>
              <a:rPr lang="es-MX" dirty="0"/>
              <a:t>.</a:t>
            </a:r>
            <a:endParaRPr lang="es-C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45024"/>
            <a:ext cx="38100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601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características</a:t>
            </a:r>
            <a:endParaRPr lang="es-CL" dirty="0"/>
          </a:p>
        </p:txBody>
      </p:sp>
      <p:sp>
        <p:nvSpPr>
          <p:cNvPr id="3" name="2 Marcador de contenido"/>
          <p:cNvSpPr>
            <a:spLocks noGrp="1"/>
          </p:cNvSpPr>
          <p:nvPr>
            <p:ph idx="1"/>
          </p:nvPr>
        </p:nvSpPr>
        <p:spPr/>
        <p:txBody>
          <a:bodyPr>
            <a:normAutofit fontScale="92500" lnSpcReduction="10000"/>
          </a:bodyPr>
          <a:lstStyle/>
          <a:p>
            <a:r>
              <a:rPr lang="es-MX" dirty="0"/>
              <a:t>1.	Nombre del fabricante.</a:t>
            </a:r>
          </a:p>
          <a:p>
            <a:r>
              <a:rPr lang="es-MX" dirty="0"/>
              <a:t>2.	Tamaño, forma de construcción.</a:t>
            </a:r>
          </a:p>
          <a:p>
            <a:r>
              <a:rPr lang="es-MX" dirty="0"/>
              <a:t>3.	Clase de corriente.</a:t>
            </a:r>
          </a:p>
          <a:p>
            <a:r>
              <a:rPr lang="es-MX" dirty="0"/>
              <a:t>4.	Clase de máquina; motor, generador, etc.</a:t>
            </a:r>
          </a:p>
          <a:p>
            <a:r>
              <a:rPr lang="es-MX" dirty="0"/>
              <a:t>5.	Número de fabricación.</a:t>
            </a:r>
          </a:p>
          <a:p>
            <a:r>
              <a:rPr lang="es-MX" dirty="0"/>
              <a:t>6.	Identificación del tipo de conexión del arrollamiento.</a:t>
            </a:r>
          </a:p>
          <a:p>
            <a:r>
              <a:rPr lang="es-MX" dirty="0"/>
              <a:t>7.	Tensión nominal.</a:t>
            </a:r>
          </a:p>
          <a:p>
            <a:r>
              <a:rPr lang="es-MX" dirty="0"/>
              <a:t>8.	Intensidad nominal.</a:t>
            </a:r>
          </a:p>
          <a:p>
            <a:r>
              <a:rPr lang="es-MX" dirty="0"/>
              <a:t>9.	Potencia nominal</a:t>
            </a:r>
            <a:r>
              <a:rPr lang="es-MX" dirty="0" smtClean="0"/>
              <a:t>.(W)</a:t>
            </a:r>
          </a:p>
          <a:p>
            <a:r>
              <a:rPr lang="es-MX" dirty="0" smtClean="0"/>
              <a:t>10</a:t>
            </a:r>
            <a:r>
              <a:rPr lang="es-MX" dirty="0"/>
              <a:t>.	Unidad de </a:t>
            </a:r>
            <a:r>
              <a:rPr lang="es-MX" dirty="0" smtClean="0"/>
              <a:t>potencia (por </a:t>
            </a:r>
            <a:r>
              <a:rPr lang="es-MX" dirty="0"/>
              <a:t>ejemplo kW</a:t>
            </a:r>
            <a:r>
              <a:rPr lang="es-MX" dirty="0" smtClean="0"/>
              <a:t>.)</a:t>
            </a:r>
            <a:endParaRPr lang="es-MX" dirty="0"/>
          </a:p>
        </p:txBody>
      </p:sp>
    </p:spTree>
    <p:extLst>
      <p:ext uri="{BB962C8B-B14F-4D97-AF65-F5344CB8AC3E}">
        <p14:creationId xmlns:p14="http://schemas.microsoft.com/office/powerpoint/2010/main" val="859894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características</a:t>
            </a:r>
            <a:endParaRPr lang="es-CL" dirty="0"/>
          </a:p>
        </p:txBody>
      </p:sp>
      <p:sp>
        <p:nvSpPr>
          <p:cNvPr id="3" name="2 Marcador de contenido"/>
          <p:cNvSpPr>
            <a:spLocks noGrp="1"/>
          </p:cNvSpPr>
          <p:nvPr>
            <p:ph idx="1"/>
          </p:nvPr>
        </p:nvSpPr>
        <p:spPr/>
        <p:txBody>
          <a:bodyPr>
            <a:normAutofit fontScale="92500" lnSpcReduction="20000"/>
          </a:bodyPr>
          <a:lstStyle/>
          <a:p>
            <a:r>
              <a:rPr lang="es-MX" dirty="0"/>
              <a:t>11.	Régimen de funcionamiento nominal.</a:t>
            </a:r>
          </a:p>
          <a:p>
            <a:r>
              <a:rPr lang="es-MX" dirty="0"/>
              <a:t>12.	Factor de potencia.</a:t>
            </a:r>
          </a:p>
          <a:p>
            <a:r>
              <a:rPr lang="es-MX" dirty="0"/>
              <a:t>13.	Sentido de giro.</a:t>
            </a:r>
          </a:p>
          <a:p>
            <a:r>
              <a:rPr lang="es-MX" dirty="0"/>
              <a:t>14.	Velocidad nominal en revoluciones por minuto </a:t>
            </a:r>
            <a:r>
              <a:rPr lang="es-MX" dirty="0" err="1"/>
              <a:t>revol</a:t>
            </a:r>
            <a:r>
              <a:rPr lang="es-MX" dirty="0"/>
              <a:t>/min.</a:t>
            </a:r>
          </a:p>
          <a:p>
            <a:r>
              <a:rPr lang="es-MX" dirty="0"/>
              <a:t>15.	Frecuencia nominal.</a:t>
            </a:r>
          </a:p>
          <a:p>
            <a:r>
              <a:rPr lang="es-MX" dirty="0"/>
              <a:t>16.	“</a:t>
            </a:r>
            <a:r>
              <a:rPr lang="es-MX" dirty="0" err="1"/>
              <a:t>Err</a:t>
            </a:r>
            <a:r>
              <a:rPr lang="es-MX" dirty="0" smtClean="0"/>
              <a:t>” </a:t>
            </a:r>
            <a:r>
              <a:rPr lang="es-MX" dirty="0"/>
              <a:t>en </a:t>
            </a:r>
            <a:r>
              <a:rPr lang="es-MX" dirty="0" smtClean="0"/>
              <a:t>máquinas </a:t>
            </a:r>
            <a:r>
              <a:rPr lang="es-MX" dirty="0"/>
              <a:t>síncronas. “</a:t>
            </a:r>
            <a:r>
              <a:rPr lang="es-MX" dirty="0" err="1"/>
              <a:t>Lfr</a:t>
            </a:r>
            <a:r>
              <a:rPr lang="es-MX" dirty="0"/>
              <a:t>” </a:t>
            </a:r>
            <a:r>
              <a:rPr lang="es-MX" dirty="0" smtClean="0"/>
              <a:t>en </a:t>
            </a:r>
            <a:r>
              <a:rPr lang="es-MX" dirty="0"/>
              <a:t>máquinas asíncronas.</a:t>
            </a:r>
          </a:p>
          <a:p>
            <a:r>
              <a:rPr lang="es-MX" dirty="0"/>
              <a:t>17.	forma de conexión del arrollamiento inducido.</a:t>
            </a:r>
          </a:p>
          <a:p>
            <a:r>
              <a:rPr lang="es-MX" dirty="0" smtClean="0"/>
              <a:t>18.	Tensión </a:t>
            </a:r>
            <a:r>
              <a:rPr lang="es-MX" dirty="0"/>
              <a:t>nominal de excitación. </a:t>
            </a:r>
            <a:endParaRPr lang="es-MX" dirty="0" smtClean="0"/>
          </a:p>
          <a:p>
            <a:r>
              <a:rPr lang="es-MX" dirty="0" smtClean="0"/>
              <a:t>19</a:t>
            </a:r>
            <a:r>
              <a:rPr lang="es-MX" dirty="0"/>
              <a:t>.	C</a:t>
            </a:r>
            <a:r>
              <a:rPr lang="es-MX" dirty="0" smtClean="0"/>
              <a:t>orriente </a:t>
            </a:r>
            <a:r>
              <a:rPr lang="es-MX" dirty="0"/>
              <a:t>nominal de excitación. </a:t>
            </a:r>
            <a:endParaRPr lang="es-MX" dirty="0" smtClean="0"/>
          </a:p>
          <a:p>
            <a:r>
              <a:rPr lang="es-MX" dirty="0" smtClean="0"/>
              <a:t>20</a:t>
            </a:r>
            <a:r>
              <a:rPr lang="es-MX" dirty="0"/>
              <a:t>.	Clase de </a:t>
            </a:r>
            <a:r>
              <a:rPr lang="es-MX" dirty="0" smtClean="0"/>
              <a:t>aislamiento.(clase D-F-H)</a:t>
            </a:r>
            <a:endParaRPr lang="es-MX" dirty="0"/>
          </a:p>
        </p:txBody>
      </p:sp>
    </p:spTree>
    <p:extLst>
      <p:ext uri="{BB962C8B-B14F-4D97-AF65-F5344CB8AC3E}">
        <p14:creationId xmlns:p14="http://schemas.microsoft.com/office/powerpoint/2010/main" val="2720437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características</a:t>
            </a:r>
            <a:endParaRPr lang="es-CL" dirty="0"/>
          </a:p>
        </p:txBody>
      </p:sp>
      <p:sp>
        <p:nvSpPr>
          <p:cNvPr id="3" name="2 Marcador de contenido"/>
          <p:cNvSpPr>
            <a:spLocks noGrp="1"/>
          </p:cNvSpPr>
          <p:nvPr>
            <p:ph idx="1"/>
          </p:nvPr>
        </p:nvSpPr>
        <p:spPr/>
        <p:txBody>
          <a:bodyPr>
            <a:normAutofit/>
          </a:bodyPr>
          <a:lstStyle/>
          <a:p>
            <a:r>
              <a:rPr lang="es-MX" dirty="0"/>
              <a:t>21.	Clase de protección.</a:t>
            </a:r>
          </a:p>
          <a:p>
            <a:r>
              <a:rPr lang="es-MX" dirty="0"/>
              <a:t>22.	Peso en Kg o T.</a:t>
            </a:r>
          </a:p>
          <a:p>
            <a:r>
              <a:rPr lang="es-MX" dirty="0"/>
              <a:t>23.	Número y año de edición de la disposición VDE tomada como base.</a:t>
            </a:r>
          </a:p>
        </p:txBody>
      </p:sp>
    </p:spTree>
    <p:extLst>
      <p:ext uri="{BB962C8B-B14F-4D97-AF65-F5344CB8AC3E}">
        <p14:creationId xmlns:p14="http://schemas.microsoft.com/office/powerpoint/2010/main" val="3453475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características</a:t>
            </a:r>
            <a:endParaRPr lang="es-C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85432"/>
            <a:ext cx="672729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255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características</a:t>
            </a:r>
            <a:endParaRPr lang="es-CL" dirty="0"/>
          </a:p>
        </p:txBody>
      </p:sp>
      <p:sp>
        <p:nvSpPr>
          <p:cNvPr id="3" name="2 Marcador de contenido"/>
          <p:cNvSpPr>
            <a:spLocks noGrp="1"/>
          </p:cNvSpPr>
          <p:nvPr>
            <p:ph idx="1"/>
          </p:nvPr>
        </p:nvSpPr>
        <p:spPr/>
        <p:txBody>
          <a:bodyPr>
            <a:normAutofit/>
          </a:bodyPr>
          <a:lstStyle/>
          <a:p>
            <a:r>
              <a:rPr lang="es-MX" dirty="0"/>
              <a:t>Por lo general, en la mayoría de los casos los motores eléctricos cuentan con caja de conexiones. La caja de conexiones es un elemento que protege a los conductores que alimentan al motor, resguardándolos de la operación mecánica del mismo, y contra cualquier elemento que pudiera dañarlos</a:t>
            </a:r>
            <a:r>
              <a:rPr lang="es-MX" dirty="0" smtClean="0"/>
              <a:t>. En su interior lleva los bornes de conexión, los extremos de sus bobinas y bornera para conexión a tierra.</a:t>
            </a:r>
            <a:endParaRPr lang="es-MX" dirty="0"/>
          </a:p>
        </p:txBody>
      </p:sp>
    </p:spTree>
    <p:extLst>
      <p:ext uri="{BB962C8B-B14F-4D97-AF65-F5344CB8AC3E}">
        <p14:creationId xmlns:p14="http://schemas.microsoft.com/office/powerpoint/2010/main" val="162753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Placa de características</a:t>
            </a:r>
            <a:endParaRPr lang="es-C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39892"/>
            <a:ext cx="2880320" cy="215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300" b="14300"/>
          <a:stretch/>
        </p:blipFill>
        <p:spPr bwMode="auto">
          <a:xfrm>
            <a:off x="251520" y="2060847"/>
            <a:ext cx="2736304" cy="26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955205"/>
            <a:ext cx="2824818" cy="2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828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DUDAS???</a:t>
            </a:r>
            <a:endParaRPr lang="es-CL" dirty="0"/>
          </a:p>
        </p:txBody>
      </p:sp>
    </p:spTree>
    <p:extLst>
      <p:ext uri="{BB962C8B-B14F-4D97-AF65-F5344CB8AC3E}">
        <p14:creationId xmlns:p14="http://schemas.microsoft.com/office/powerpoint/2010/main" val="318570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Partes de un motor eléctrico</a:t>
            </a:r>
          </a:p>
        </p:txBody>
      </p:sp>
      <p:pic>
        <p:nvPicPr>
          <p:cNvPr id="2052" name="Picture 4" descr="Resultado de imagen de rotor ranurado defini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1837275"/>
            <a:ext cx="5653575" cy="483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30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Cuanto aprendiste….</a:t>
            </a:r>
            <a:endParaRPr lang="es-CL" dirty="0"/>
          </a:p>
        </p:txBody>
      </p:sp>
      <p:pic>
        <p:nvPicPr>
          <p:cNvPr id="1026" name="Picture 2" descr="C:\Users\carlos\Desktop\Materia cursos\Tercero G\instalacion de motores y calef\PARTES DE UN MOTOR\InkedPartes motor sin nombres_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72816"/>
            <a:ext cx="640032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09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Gracias por su atención ¡¡¡</a:t>
            </a:r>
            <a:endParaRPr lang="es-CL" dirty="0"/>
          </a:p>
        </p:txBody>
      </p:sp>
      <p:pic>
        <p:nvPicPr>
          <p:cNvPr id="10242" name="Picture 2" descr="C:\Users\carlos\Desktop\logos-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81" t="13836" r="20723" b="13970"/>
          <a:stretch/>
        </p:blipFill>
        <p:spPr bwMode="auto">
          <a:xfrm>
            <a:off x="2370405" y="2060848"/>
            <a:ext cx="4684539" cy="446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0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Estator</a:t>
            </a:r>
          </a:p>
        </p:txBody>
      </p:sp>
      <p:sp>
        <p:nvSpPr>
          <p:cNvPr id="3" name="2 Marcador de contenido"/>
          <p:cNvSpPr>
            <a:spLocks noGrp="1"/>
          </p:cNvSpPr>
          <p:nvPr>
            <p:ph idx="1"/>
          </p:nvPr>
        </p:nvSpPr>
        <p:spPr/>
        <p:txBody>
          <a:bodyPr/>
          <a:lstStyle/>
          <a:p>
            <a:r>
              <a:rPr lang="es-CL" dirty="0"/>
              <a:t>Constituye la parte fija del motor. </a:t>
            </a:r>
            <a:endParaRPr lang="es-CL" dirty="0" smtClean="0"/>
          </a:p>
          <a:p>
            <a:r>
              <a:rPr lang="es-CL" dirty="0" smtClean="0"/>
              <a:t>El </a:t>
            </a:r>
            <a:r>
              <a:rPr lang="es-CL" dirty="0"/>
              <a:t>estator es el elemento que opera como base, permitiendo que desde ese punto se lleve a cabo la rotación del motor. </a:t>
            </a:r>
            <a:endParaRPr lang="es-CL" dirty="0" smtClean="0"/>
          </a:p>
          <a:p>
            <a:r>
              <a:rPr lang="es-CL" dirty="0" smtClean="0"/>
              <a:t>El </a:t>
            </a:r>
            <a:r>
              <a:rPr lang="es-CL" dirty="0"/>
              <a:t>estator no se mueve mecánicamente, pero si magnéticamente. Existen dos tipos de estatores:</a:t>
            </a:r>
          </a:p>
          <a:p>
            <a:r>
              <a:rPr lang="es-CL" dirty="0"/>
              <a:t/>
            </a:r>
            <a:br>
              <a:rPr lang="es-CL" dirty="0"/>
            </a:br>
            <a:r>
              <a:rPr lang="es-CL" dirty="0"/>
              <a:t>a) Estator de polos salientes</a:t>
            </a:r>
            <a:br>
              <a:rPr lang="es-CL" dirty="0"/>
            </a:br>
            <a:r>
              <a:rPr lang="es-CL" dirty="0"/>
              <a:t>b) Estator </a:t>
            </a:r>
            <a:r>
              <a:rPr lang="es-CL" dirty="0" err="1"/>
              <a:t>ranurado</a:t>
            </a:r>
            <a:r>
              <a:rPr lang="es-CL" dirty="0"/>
              <a:t/>
            </a:r>
            <a:br>
              <a:rPr lang="es-CL" dirty="0"/>
            </a:br>
            <a:endParaRPr lang="es-CL" dirty="0"/>
          </a:p>
        </p:txBody>
      </p:sp>
    </p:spTree>
    <p:extLst>
      <p:ext uri="{BB962C8B-B14F-4D97-AF65-F5344CB8AC3E}">
        <p14:creationId xmlns:p14="http://schemas.microsoft.com/office/powerpoint/2010/main" val="784845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Estator</a:t>
            </a:r>
          </a:p>
        </p:txBody>
      </p:sp>
      <p:sp>
        <p:nvSpPr>
          <p:cNvPr id="3" name="2 Marcador de contenido"/>
          <p:cNvSpPr>
            <a:spLocks noGrp="1"/>
          </p:cNvSpPr>
          <p:nvPr>
            <p:ph idx="1"/>
          </p:nvPr>
        </p:nvSpPr>
        <p:spPr/>
        <p:txBody>
          <a:bodyPr>
            <a:normAutofit lnSpcReduction="10000"/>
          </a:bodyPr>
          <a:lstStyle/>
          <a:p>
            <a:r>
              <a:rPr lang="es-CL" dirty="0"/>
              <a:t>El estator está constituido principalmente de un conjunto de láminas de acero al silicio (se les llama “paquete”), que tienen la habilidad de permitir que pase a través de ellas el flujo magnético con facilidad; la parte metálica del estator y los devanados proveen los polos magnéticos. Los polos de un motor siempre son pares (pueden ser 2, 4, 6, 8, 10, etc.,), por ello el mínimo de polos que puede tener un motor para funcionar es dos (un norte y un sur).</a:t>
            </a:r>
          </a:p>
          <a:p>
            <a:pPr marL="0" indent="0">
              <a:buNone/>
            </a:pPr>
            <a:r>
              <a:rPr lang="es-CL" dirty="0"/>
              <a:t/>
            </a:r>
            <a:br>
              <a:rPr lang="es-CL" dirty="0"/>
            </a:br>
            <a:endParaRPr lang="es-CL" dirty="0"/>
          </a:p>
        </p:txBody>
      </p:sp>
    </p:spTree>
    <p:extLst>
      <p:ext uri="{BB962C8B-B14F-4D97-AF65-F5344CB8AC3E}">
        <p14:creationId xmlns:p14="http://schemas.microsoft.com/office/powerpoint/2010/main" val="60281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a:t>Estator</a:t>
            </a:r>
          </a:p>
        </p:txBody>
      </p:sp>
      <p:pic>
        <p:nvPicPr>
          <p:cNvPr id="1026" name="Picture 2" descr="Resultado de imagen de estator de un mo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35" y="2132856"/>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estator de un mo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676637"/>
            <a:ext cx="3025950" cy="29611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estator de un mo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782" y="1879038"/>
            <a:ext cx="2866206" cy="280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15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Rotor</a:t>
            </a:r>
            <a:endParaRPr lang="es-CL" dirty="0"/>
          </a:p>
        </p:txBody>
      </p:sp>
      <p:sp>
        <p:nvSpPr>
          <p:cNvPr id="3" name="2 Marcador de contenido"/>
          <p:cNvSpPr>
            <a:spLocks noGrp="1"/>
          </p:cNvSpPr>
          <p:nvPr>
            <p:ph idx="1"/>
          </p:nvPr>
        </p:nvSpPr>
        <p:spPr/>
        <p:txBody>
          <a:bodyPr>
            <a:normAutofit lnSpcReduction="10000"/>
          </a:bodyPr>
          <a:lstStyle/>
          <a:p>
            <a:r>
              <a:rPr lang="es-CL" dirty="0"/>
              <a:t>Constituye la parte móvil del motor. El rotor es el elemento de transferencia mecánica, ya que de él depende la conversión de energía eléctrica a mecánica. Los rotores, son un conjunto de láminas de acero al silicio que forman un paquete, y pueden ser  básicamente de tres tipos:</a:t>
            </a:r>
            <a:br>
              <a:rPr lang="es-CL" dirty="0"/>
            </a:br>
            <a:r>
              <a:rPr lang="es-CL" dirty="0"/>
              <a:t/>
            </a:r>
            <a:br>
              <a:rPr lang="es-CL" dirty="0"/>
            </a:br>
            <a:r>
              <a:rPr lang="es-CL" dirty="0"/>
              <a:t>a) Rotor </a:t>
            </a:r>
            <a:r>
              <a:rPr lang="es-CL" dirty="0" err="1"/>
              <a:t>ranurado</a:t>
            </a:r>
            <a:r>
              <a:rPr lang="es-CL" dirty="0"/>
              <a:t/>
            </a:r>
            <a:br>
              <a:rPr lang="es-CL" dirty="0"/>
            </a:br>
            <a:r>
              <a:rPr lang="es-CL" dirty="0"/>
              <a:t>b) Rotor de polos salientes</a:t>
            </a:r>
            <a:br>
              <a:rPr lang="es-CL" dirty="0"/>
            </a:br>
            <a:r>
              <a:rPr lang="es-CL" dirty="0"/>
              <a:t>c) Rotor jaula de ardilla</a:t>
            </a:r>
            <a:br>
              <a:rPr lang="es-CL" dirty="0"/>
            </a:br>
            <a:endParaRPr lang="es-CL" dirty="0"/>
          </a:p>
        </p:txBody>
      </p:sp>
    </p:spTree>
    <p:extLst>
      <p:ext uri="{BB962C8B-B14F-4D97-AF65-F5344CB8AC3E}">
        <p14:creationId xmlns:p14="http://schemas.microsoft.com/office/powerpoint/2010/main" val="279528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Rotor </a:t>
            </a:r>
            <a:r>
              <a:rPr lang="es-CL" dirty="0" err="1" smtClean="0"/>
              <a:t>ranurado</a:t>
            </a:r>
            <a:endParaRPr lang="es-CL" dirty="0"/>
          </a:p>
        </p:txBody>
      </p:sp>
      <p:sp>
        <p:nvSpPr>
          <p:cNvPr id="3" name="2 Marcador de contenido"/>
          <p:cNvSpPr>
            <a:spLocks noGrp="1"/>
          </p:cNvSpPr>
          <p:nvPr>
            <p:ph idx="1"/>
          </p:nvPr>
        </p:nvSpPr>
        <p:spPr/>
        <p:txBody>
          <a:bodyPr>
            <a:normAutofit/>
          </a:bodyPr>
          <a:lstStyle/>
          <a:p>
            <a:r>
              <a:rPr lang="es-MX" dirty="0"/>
              <a:t>El </a:t>
            </a:r>
            <a:r>
              <a:rPr lang="es-MX" b="1" dirty="0"/>
              <a:t>rotor</a:t>
            </a:r>
            <a:r>
              <a:rPr lang="es-MX" dirty="0"/>
              <a:t> está formado por un eje que soporta un juego de bobinas arrolladas sobre un núcleo magnético que gira dentro de un campo magnético creado bien por un imán o por el paso por otro juego de bobinas</a:t>
            </a:r>
            <a:r>
              <a:rPr lang="es-CL" dirty="0"/>
              <a:t/>
            </a:r>
            <a:br>
              <a:rPr lang="es-CL" dirty="0"/>
            </a:br>
            <a:endParaRPr lang="es-CL"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717032"/>
            <a:ext cx="4101722" cy="273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Bringsmart RS365 DC High Speed Motor 5000 19400r/min Mini Electric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186"/>
          <a:stretch/>
        </p:blipFill>
        <p:spPr bwMode="auto">
          <a:xfrm>
            <a:off x="5076056" y="3933056"/>
            <a:ext cx="3604326" cy="276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6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Rotor Jaula de ardilla</a:t>
            </a:r>
            <a:endParaRPr lang="es-CL" dirty="0"/>
          </a:p>
        </p:txBody>
      </p:sp>
      <p:sp>
        <p:nvSpPr>
          <p:cNvPr id="3" name="2 Marcador de contenido"/>
          <p:cNvSpPr>
            <a:spLocks noGrp="1"/>
          </p:cNvSpPr>
          <p:nvPr>
            <p:ph idx="1"/>
          </p:nvPr>
        </p:nvSpPr>
        <p:spPr/>
        <p:txBody>
          <a:bodyPr>
            <a:normAutofit/>
          </a:bodyPr>
          <a:lstStyle/>
          <a:p>
            <a:r>
              <a:rPr lang="es-MX" dirty="0"/>
              <a:t>es un cilindro montado en un </a:t>
            </a:r>
            <a:r>
              <a:rPr lang="es-MX" dirty="0" smtClean="0"/>
              <a:t>eje, contiene </a:t>
            </a:r>
            <a:r>
              <a:rPr lang="es-MX" dirty="0"/>
              <a:t>barras conductoras longitudinales de aluminio o de cobre con surcos y conectados juntos en ambos extremos poniendo en cortocircuito los anillos que forman la </a:t>
            </a:r>
            <a:r>
              <a:rPr lang="es-MX" dirty="0" smtClean="0"/>
              <a:t>jaula.</a:t>
            </a:r>
            <a:r>
              <a:rPr lang="es-CL" dirty="0"/>
              <a:t/>
            </a:r>
            <a:br>
              <a:rPr lang="es-CL" dirty="0"/>
            </a:br>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05063"/>
            <a:ext cx="4032448" cy="265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05064"/>
            <a:ext cx="4114800" cy="265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181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Carcaza</a:t>
            </a:r>
            <a:endParaRPr lang="es-CL" dirty="0"/>
          </a:p>
        </p:txBody>
      </p:sp>
      <p:sp>
        <p:nvSpPr>
          <p:cNvPr id="3" name="2 Marcador de contenido"/>
          <p:cNvSpPr>
            <a:spLocks noGrp="1"/>
          </p:cNvSpPr>
          <p:nvPr>
            <p:ph idx="1"/>
          </p:nvPr>
        </p:nvSpPr>
        <p:spPr>
          <a:xfrm>
            <a:off x="323528" y="1935480"/>
            <a:ext cx="8363272" cy="4301832"/>
          </a:xfrm>
        </p:spPr>
        <p:txBody>
          <a:bodyPr>
            <a:normAutofit fontScale="92500" lnSpcReduction="10000"/>
          </a:bodyPr>
          <a:lstStyle/>
          <a:p>
            <a:r>
              <a:rPr lang="es-CL" dirty="0"/>
              <a:t>La carcasa es la parte que protege y cubre al estator y al rotor, el material empleado para su fabricación depende del tipo de motor, de su diseño y su aplicación. Así pues, la carcasa puede ser:</a:t>
            </a:r>
            <a:br>
              <a:rPr lang="es-CL" dirty="0"/>
            </a:br>
            <a:r>
              <a:rPr lang="es-CL" dirty="0"/>
              <a:t/>
            </a:r>
            <a:br>
              <a:rPr lang="es-CL" dirty="0"/>
            </a:br>
            <a:r>
              <a:rPr lang="es-CL" dirty="0"/>
              <a:t>a) Totalmente cerrada</a:t>
            </a:r>
          </a:p>
          <a:p>
            <a:r>
              <a:rPr lang="es-CL" dirty="0"/>
              <a:t/>
            </a:r>
            <a:br>
              <a:rPr lang="es-CL" dirty="0"/>
            </a:br>
            <a:r>
              <a:rPr lang="es-CL" dirty="0"/>
              <a:t>b) Abierta</a:t>
            </a:r>
            <a:br>
              <a:rPr lang="es-CL" dirty="0"/>
            </a:br>
            <a:r>
              <a:rPr lang="es-CL" dirty="0"/>
              <a:t>c) A prueba de goteo</a:t>
            </a:r>
            <a:br>
              <a:rPr lang="es-CL" dirty="0"/>
            </a:br>
            <a:r>
              <a:rPr lang="es-CL" dirty="0"/>
              <a:t>d) A prueba de explosiones</a:t>
            </a:r>
            <a:br>
              <a:rPr lang="es-CL" dirty="0"/>
            </a:br>
            <a:r>
              <a:rPr lang="es-CL" dirty="0"/>
              <a:t>e) De tipo sumergible</a:t>
            </a:r>
            <a:br>
              <a:rPr lang="es-CL" dirty="0"/>
            </a:br>
            <a:endParaRPr lang="es-CL"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68" t="16462" r="28306" b="10727"/>
          <a:stretch/>
        </p:blipFill>
        <p:spPr bwMode="auto">
          <a:xfrm>
            <a:off x="7308410" y="4051757"/>
            <a:ext cx="1835590" cy="280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129808"/>
            <a:ext cx="216024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682" t="20416" r="6506" b="18065"/>
          <a:stretch/>
        </p:blipFill>
        <p:spPr bwMode="auto">
          <a:xfrm>
            <a:off x="3750136" y="3000359"/>
            <a:ext cx="2860766" cy="205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7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1606</TotalTime>
  <Words>429</Words>
  <Application>Microsoft Office PowerPoint</Application>
  <PresentationFormat>Presentación en pantalla (4:3)</PresentationFormat>
  <Paragraphs>66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Flujo</vt:lpstr>
      <vt:lpstr>Partes de un motor eléctrico </vt:lpstr>
      <vt:lpstr>Partes de un motor eléctrico</vt:lpstr>
      <vt:lpstr>Estator</vt:lpstr>
      <vt:lpstr>Estator</vt:lpstr>
      <vt:lpstr>Estator</vt:lpstr>
      <vt:lpstr>Rotor</vt:lpstr>
      <vt:lpstr>Rotor ranurado</vt:lpstr>
      <vt:lpstr>Rotor Jaula de ardilla</vt:lpstr>
      <vt:lpstr>Carcaza</vt:lpstr>
      <vt:lpstr>Base</vt:lpstr>
      <vt:lpstr>Placa de caracteristicas</vt:lpstr>
      <vt:lpstr>Placa de características</vt:lpstr>
      <vt:lpstr>Placa de características</vt:lpstr>
      <vt:lpstr>Placa de características</vt:lpstr>
      <vt:lpstr>Placa de características</vt:lpstr>
      <vt:lpstr>Placa de características</vt:lpstr>
      <vt:lpstr>Placa de características</vt:lpstr>
      <vt:lpstr>Placa de características</vt:lpstr>
      <vt:lpstr>DUDAS???</vt:lpstr>
      <vt:lpstr>Cuanto aprendiste….</vt:lpstr>
      <vt:lpstr>Gracias por su atención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Partes de un motor eléctrico </dc:title>
  <dc:creator>carlos</dc:creator>
  <cp:lastModifiedBy>carlos</cp:lastModifiedBy>
  <cp:revision>11</cp:revision>
  <dcterms:created xsi:type="dcterms:W3CDTF">2020-03-26T20:31:35Z</dcterms:created>
  <dcterms:modified xsi:type="dcterms:W3CDTF">2020-04-01T18:04:11Z</dcterms:modified>
</cp:coreProperties>
</file>